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10287000" cy="466725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p:scale>
          <a:sx n="107" d="100"/>
          <a:sy n="107" d="100"/>
        </p:scale>
        <p:origin x="1160" y="-260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Apresentação 10EAFExp_Patrocinio(3).pptx, fornecida pelo usuário: identidade visual, textos, fotografias, gráfico e indicadores.</a:t>
            </a:r>
          </a:p>
          <a:p>
            <a:r>
              <a:t>- IBGE, Malha Municipal Digital 2025: geometria cartográfica do mapa.</a:t>
            </a:r>
          </a:p>
          <a:p>
            <a:r>
              <a:t>- Folder ICHEP 2026, indicado pelo usuário: referência editorial para formato vertical contínuo.</a:t>
            </a:r>
          </a:p>
          <a:p>
            <a:r>
              <a:t>[Sources]</a:t>
            </a:r>
          </a:p>
          <a:p>
            <a:r>
              <a:t>Portuguese wording and original photographs: 10aEAFExp_Flyer_Patrocinio.pptx. Layout follows the approved consolidated English flyer. Updated formation panel reuses the original icons and layout from the consolidated English presentation, with its 12 editable labels restored to Portuguese. Portuguese map and sponsorship panel from 10EAFExp_Detakhes_Portugues.pptx. Approved Portuguese EAFExp sticker plus CBPF and email stickers, all linked.</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hyperlink" Target="https://www.cbpf.br" TargetMode="External"/><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jpeg"/><Relationship Id="rId15" Type="http://schemas.openxmlformats.org/officeDocument/2006/relationships/hyperlink" Target="https://eafexp.cbpf.br" TargetMode="External"/><Relationship Id="rId10" Type="http://schemas.openxmlformats.org/officeDocument/2006/relationships/image" Target="../media/image8.png"/><Relationship Id="rId19" Type="http://schemas.openxmlformats.org/officeDocument/2006/relationships/hyperlink" Target="mailto:eafexp@cbpf.br" TargetMode="External"/><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pic>
        <p:nvPicPr>
          <p:cNvPr id="179" name="Imagem 34"/>
          <p:cNvPicPr>
            <a:picLocks noChangeAspect="1"/>
          </p:cNvPicPr>
          <p:nvPr/>
        </p:nvPicPr>
        <p:blipFill>
          <a:blip r:embed="rId3"/>
          <a:stretch>
            <a:fillRect/>
          </a:stretch>
        </p:blipFill>
        <p:spPr>
          <a:xfrm>
            <a:off x="0" y="0"/>
            <a:ext cx="10287000" cy="6143625"/>
          </a:xfrm>
          <a:prstGeom prst="rect">
            <a:avLst/>
          </a:prstGeom>
        </p:spPr>
      </p:pic>
      <p:sp>
        <p:nvSpPr>
          <p:cNvPr id="4" name="Retângulo 3">
            <a:extLst>
              <a:ext uri="{FF2B5EF4-FFF2-40B4-BE49-F238E27FC236}">
                <a16:creationId xmlns:a16="http://schemas.microsoft.com/office/drawing/2014/main" id="{FBEA7A67-88E6-4B69-B518-6A9DF0D1809A}"/>
              </a:ext>
            </a:extLst>
          </p:cNvPr>
          <p:cNvSpPr>
            <a:spLocks noGrp="1"/>
          </p:cNvSpPr>
          <p:nvPr/>
        </p:nvSpPr>
        <p:spPr>
          <a:xfrm>
            <a:off x="609600" y="2000250"/>
            <a:ext cx="6191250" cy="952500"/>
          </a:xfrm>
          <a:prstGeom prst="rect">
            <a:avLst/>
          </a:prstGeom>
          <a:noFill/>
          <a:ln w="0">
            <a:noFill/>
            <a:prstDash val="solid"/>
          </a:ln>
        </p:spPr>
        <p:txBody>
          <a:bodyPr anchor="ctr"/>
          <a:lstStyle/>
          <a:p>
            <a:pPr algn="l">
              <a:buNone/>
              <a:defRPr sz="3150" b="1">
                <a:solidFill>
                  <a:srgbClr val="FFFFFF"/>
                </a:solidFill>
              </a:defRPr>
            </a:pPr>
            <a:r>
              <a:rPr sz="3150" b="1">
                <a:solidFill>
                  <a:srgbClr val="FFFFFF"/>
                </a:solidFill>
              </a:rPr>
              <a:t>FORMAÇÃO IMERSIVA E DIVERSA</a:t>
            </a:r>
          </a:p>
        </p:txBody>
      </p:sp>
      <p:sp>
        <p:nvSpPr>
          <p:cNvPr id="5" name="Retângulo 4">
            <a:extLst>
              <a:ext uri="{FF2B5EF4-FFF2-40B4-BE49-F238E27FC236}">
                <a16:creationId xmlns:a16="http://schemas.microsoft.com/office/drawing/2014/main" id="{527E94D9-F77B-4753-8C12-2DBA46D2A6EB}"/>
              </a:ext>
            </a:extLst>
          </p:cNvPr>
          <p:cNvSpPr>
            <a:spLocks noGrp="1"/>
          </p:cNvSpPr>
          <p:nvPr/>
        </p:nvSpPr>
        <p:spPr>
          <a:xfrm>
            <a:off x="609600" y="3028950"/>
            <a:ext cx="6286500" cy="714375"/>
          </a:xfrm>
          <a:prstGeom prst="rect">
            <a:avLst/>
          </a:prstGeom>
          <a:noFill/>
          <a:ln w="0">
            <a:noFill/>
            <a:prstDash val="solid"/>
          </a:ln>
        </p:spPr>
        <p:txBody>
          <a:bodyPr anchor="ctr"/>
          <a:lstStyle/>
          <a:p>
            <a:pPr algn="l">
              <a:buNone/>
              <a:defRPr sz="2325" b="0">
                <a:solidFill>
                  <a:srgbClr val="BCE7EE"/>
                </a:solidFill>
              </a:defRPr>
            </a:pPr>
            <a:r>
              <a:rPr sz="2325" b="0">
                <a:solidFill>
                  <a:srgbClr val="BCE7EE"/>
                </a:solidFill>
              </a:rPr>
              <a:t>Ciência experimental
que transforma trajetórias</a:t>
            </a:r>
          </a:p>
        </p:txBody>
      </p:sp>
      <p:sp>
        <p:nvSpPr>
          <p:cNvPr id="6" name="Retângulo 5">
            <a:extLst>
              <a:ext uri="{FF2B5EF4-FFF2-40B4-BE49-F238E27FC236}">
                <a16:creationId xmlns:a16="http://schemas.microsoft.com/office/drawing/2014/main" id="{61C594B5-E02F-43E2-9CDF-4924483C9331}"/>
              </a:ext>
            </a:extLst>
          </p:cNvPr>
          <p:cNvSpPr>
            <a:spLocks noGrp="1"/>
          </p:cNvSpPr>
          <p:nvPr/>
        </p:nvSpPr>
        <p:spPr>
          <a:xfrm>
            <a:off x="609600" y="3857625"/>
            <a:ext cx="5905500" cy="400050"/>
          </a:xfrm>
          <a:prstGeom prst="rect">
            <a:avLst/>
          </a:prstGeom>
          <a:noFill/>
          <a:ln w="0">
            <a:noFill/>
            <a:prstDash val="solid"/>
          </a:ln>
        </p:spPr>
        <p:txBody>
          <a:bodyPr anchor="ctr"/>
          <a:lstStyle/>
          <a:p>
            <a:pPr algn="l">
              <a:buNone/>
              <a:defRPr sz="1650" b="1">
                <a:solidFill>
                  <a:srgbClr val="DE6062"/>
                </a:solidFill>
              </a:defRPr>
            </a:pPr>
            <a:r>
              <a:rPr sz="1650" b="1">
                <a:solidFill>
                  <a:srgbClr val="DE6062"/>
                </a:solidFill>
              </a:rPr>
              <a:t>OPORTUNIDADES DE PATROCÍNIO</a:t>
            </a:r>
          </a:p>
        </p:txBody>
      </p:sp>
      <p:sp>
        <p:nvSpPr>
          <p:cNvPr id="9" name="Retângulo 8">
            <a:extLst>
              <a:ext uri="{FF2B5EF4-FFF2-40B4-BE49-F238E27FC236}">
                <a16:creationId xmlns:a16="http://schemas.microsoft.com/office/drawing/2014/main" id="{3A122C9D-5DA5-4BF3-BA08-7F1D1B550EC8}"/>
              </a:ext>
            </a:extLst>
          </p:cNvPr>
          <p:cNvSpPr>
            <a:spLocks noGrp="1"/>
          </p:cNvSpPr>
          <p:nvPr/>
        </p:nvSpPr>
        <p:spPr>
          <a:xfrm>
            <a:off x="609600" y="5381625"/>
            <a:ext cx="9067800" cy="28575"/>
          </a:xfrm>
          <a:prstGeom prst="rect">
            <a:avLst/>
          </a:prstGeom>
          <a:solidFill>
            <a:srgbClr val="1BA4B0"/>
          </a:solidFill>
          <a:ln w="0">
            <a:noFill/>
            <a:prstDash val="solid"/>
          </a:ln>
        </p:spPr>
        <p:txBody>
          <a:bodyPr/>
          <a:lstStyle/>
          <a:p>
            <a:endParaRPr/>
          </a:p>
        </p:txBody>
      </p:sp>
      <p:sp>
        <p:nvSpPr>
          <p:cNvPr id="10" name="Retângulo 9">
            <a:extLst>
              <a:ext uri="{FF2B5EF4-FFF2-40B4-BE49-F238E27FC236}">
                <a16:creationId xmlns:a16="http://schemas.microsoft.com/office/drawing/2014/main" id="{D0AF26F1-D913-4D76-8882-C16FEC1C4AFF}"/>
              </a:ext>
            </a:extLst>
          </p:cNvPr>
          <p:cNvSpPr>
            <a:spLocks noGrp="1"/>
          </p:cNvSpPr>
          <p:nvPr/>
        </p:nvSpPr>
        <p:spPr>
          <a:xfrm>
            <a:off x="609600" y="5543550"/>
            <a:ext cx="9067800" cy="400050"/>
          </a:xfrm>
          <a:prstGeom prst="rect">
            <a:avLst/>
          </a:prstGeom>
          <a:noFill/>
          <a:ln w="0">
            <a:noFill/>
            <a:prstDash val="solid"/>
          </a:ln>
        </p:spPr>
        <p:txBody>
          <a:bodyPr anchor="ctr"/>
          <a:lstStyle/>
          <a:p>
            <a:pPr algn="l">
              <a:buNone/>
              <a:defRPr sz="1575" b="1">
                <a:solidFill>
                  <a:srgbClr val="FFFFFF"/>
                </a:solidFill>
              </a:defRPr>
            </a:pPr>
            <a:r>
              <a:rPr sz="1575" b="1">
                <a:solidFill>
                  <a:srgbClr val="FFFFFF"/>
                </a:solidFill>
              </a:rPr>
              <a:t>Mais de 10 anos promovendo experiência prática, capilaridade nacional e impacto internacional.</a:t>
            </a:r>
          </a:p>
        </p:txBody>
      </p:sp>
      <p:sp>
        <p:nvSpPr>
          <p:cNvPr id="11" name="Retângulo 10">
            <a:extLst>
              <a:ext uri="{FF2B5EF4-FFF2-40B4-BE49-F238E27FC236}">
                <a16:creationId xmlns:a16="http://schemas.microsoft.com/office/drawing/2014/main" id="{8FF40C6D-90E1-4979-8785-B0D19825A31A}"/>
              </a:ext>
            </a:extLst>
          </p:cNvPr>
          <p:cNvSpPr>
            <a:spLocks noGrp="1"/>
          </p:cNvSpPr>
          <p:nvPr/>
        </p:nvSpPr>
        <p:spPr>
          <a:xfrm>
            <a:off x="0" y="6191250"/>
            <a:ext cx="10287000" cy="7715250"/>
          </a:xfrm>
          <a:prstGeom prst="rect">
            <a:avLst/>
          </a:prstGeom>
          <a:solidFill>
            <a:srgbClr val="FFFFFF"/>
          </a:solidFill>
          <a:ln w="0">
            <a:noFill/>
            <a:prstDash val="solid"/>
          </a:ln>
        </p:spPr>
        <p:txBody>
          <a:bodyPr/>
          <a:lstStyle/>
          <a:p>
            <a:endParaRPr/>
          </a:p>
        </p:txBody>
      </p:sp>
      <p:sp>
        <p:nvSpPr>
          <p:cNvPr id="12" name="Retângulo 11">
            <a:extLst>
              <a:ext uri="{FF2B5EF4-FFF2-40B4-BE49-F238E27FC236}">
                <a16:creationId xmlns:a16="http://schemas.microsoft.com/office/drawing/2014/main" id="{B2EAF952-ACC6-420B-9317-B36464CA5DC8}"/>
              </a:ext>
            </a:extLst>
          </p:cNvPr>
          <p:cNvSpPr>
            <a:spLocks noGrp="1"/>
          </p:cNvSpPr>
          <p:nvPr/>
        </p:nvSpPr>
        <p:spPr>
          <a:xfrm>
            <a:off x="609600" y="6762750"/>
            <a:ext cx="9067800" cy="266700"/>
          </a:xfrm>
          <a:prstGeom prst="rect">
            <a:avLst/>
          </a:prstGeom>
          <a:noFill/>
          <a:ln w="0">
            <a:noFill/>
            <a:prstDash val="solid"/>
          </a:ln>
        </p:spPr>
        <p:txBody>
          <a:bodyPr anchor="ctr"/>
          <a:lstStyle/>
          <a:p>
            <a:pPr algn="l">
              <a:buNone/>
              <a:defRPr sz="1200" b="1">
                <a:solidFill>
                  <a:srgbClr val="1BA4B0"/>
                </a:solidFill>
              </a:defRPr>
            </a:pPr>
            <a:r>
              <a:rPr sz="1200" b="1">
                <a:solidFill>
                  <a:srgbClr val="1BA4B0"/>
                </a:solidFill>
              </a:rPr>
              <a:t>FORMAÇÃO EXPERIMENTAL</a:t>
            </a:r>
          </a:p>
        </p:txBody>
      </p:sp>
      <p:sp>
        <p:nvSpPr>
          <p:cNvPr id="13" name="Retângulo 12">
            <a:extLst>
              <a:ext uri="{FF2B5EF4-FFF2-40B4-BE49-F238E27FC236}">
                <a16:creationId xmlns:a16="http://schemas.microsoft.com/office/drawing/2014/main" id="{C3BC9200-DF1D-41D1-8771-34B69CBE376A}"/>
              </a:ext>
            </a:extLst>
          </p:cNvPr>
          <p:cNvSpPr>
            <a:spLocks noGrp="1"/>
          </p:cNvSpPr>
          <p:nvPr/>
        </p:nvSpPr>
        <p:spPr>
          <a:xfrm>
            <a:off x="609600" y="7066280"/>
            <a:ext cx="9067800" cy="628650"/>
          </a:xfrm>
          <a:prstGeom prst="rect">
            <a:avLst/>
          </a:prstGeom>
          <a:noFill/>
          <a:ln w="0">
            <a:noFill/>
            <a:prstDash val="solid"/>
          </a:ln>
        </p:spPr>
        <p:txBody>
          <a:bodyPr anchor="ctr"/>
          <a:lstStyle/>
          <a:p>
            <a:pPr algn="l">
              <a:buNone/>
              <a:defRPr sz="3225" b="1">
                <a:solidFill>
                  <a:srgbClr val="0B2343"/>
                </a:solidFill>
              </a:defRPr>
            </a:pPr>
            <a:r>
              <a:rPr sz="3225" b="1">
                <a:solidFill>
                  <a:srgbClr val="0B2343"/>
                </a:solidFill>
              </a:rPr>
              <a:t>Aprender ciência com instrumentação de ponta</a:t>
            </a:r>
          </a:p>
        </p:txBody>
      </p:sp>
      <p:sp>
        <p:nvSpPr>
          <p:cNvPr id="14" name="Retângulo Arredondado 13">
            <a:extLst>
              <a:ext uri="{FF2B5EF4-FFF2-40B4-BE49-F238E27FC236}">
                <a16:creationId xmlns:a16="http://schemas.microsoft.com/office/drawing/2014/main" id="{D2D7803E-34AD-4B3B-8F4B-C6F971083DC7}"/>
              </a:ext>
            </a:extLst>
          </p:cNvPr>
          <p:cNvSpPr>
            <a:spLocks noGrp="1"/>
          </p:cNvSpPr>
          <p:nvPr/>
        </p:nvSpPr>
        <p:spPr>
          <a:xfrm>
            <a:off x="609600" y="7829550"/>
            <a:ext cx="1428750" cy="57150"/>
          </a:xfrm>
          <a:prstGeom prst="roundRect">
            <a:avLst>
              <a:gd name="adj" fmla="val 50000"/>
            </a:avLst>
          </a:prstGeom>
          <a:solidFill>
            <a:srgbClr val="3AA6AD"/>
          </a:solidFill>
          <a:ln w="0">
            <a:noFill/>
            <a:prstDash val="solid"/>
          </a:ln>
        </p:spPr>
        <p:txBody>
          <a:bodyPr/>
          <a:lstStyle/>
          <a:p>
            <a:endParaRPr/>
          </a:p>
        </p:txBody>
      </p:sp>
      <p:pic>
        <p:nvPicPr>
          <p:cNvPr id="189" name="Imagem 136"/>
          <p:cNvPicPr>
            <a:picLocks noChangeAspect="1"/>
          </p:cNvPicPr>
          <p:nvPr/>
        </p:nvPicPr>
        <p:blipFill>
          <a:blip r:embed="rId4"/>
          <a:srcRect t="355" b="355"/>
          <a:stretch>
            <a:fillRect/>
          </a:stretch>
        </p:blipFill>
        <p:spPr>
          <a:xfrm>
            <a:off x="609600" y="9715500"/>
            <a:ext cx="4305300" cy="2857500"/>
          </a:xfrm>
          <a:prstGeom prst="roundRect">
            <a:avLst>
              <a:gd name="adj" fmla="val 6000"/>
            </a:avLst>
          </a:prstGeom>
        </p:spPr>
      </p:pic>
      <p:pic>
        <p:nvPicPr>
          <p:cNvPr id="190" name="Imagem 137"/>
          <p:cNvPicPr>
            <a:picLocks noChangeAspect="1"/>
          </p:cNvPicPr>
          <p:nvPr/>
        </p:nvPicPr>
        <p:blipFill>
          <a:blip r:embed="rId5"/>
          <a:srcRect t="355" b="355"/>
          <a:stretch>
            <a:fillRect/>
          </a:stretch>
        </p:blipFill>
        <p:spPr>
          <a:xfrm>
            <a:off x="5372100" y="9715500"/>
            <a:ext cx="4305300" cy="2857500"/>
          </a:xfrm>
          <a:prstGeom prst="roundRect">
            <a:avLst>
              <a:gd name="adj" fmla="val 6000"/>
            </a:avLst>
          </a:prstGeom>
        </p:spPr>
      </p:pic>
      <p:sp>
        <p:nvSpPr>
          <p:cNvPr id="18" name="Retângulo Arredondado 17">
            <a:extLst>
              <a:ext uri="{FF2B5EF4-FFF2-40B4-BE49-F238E27FC236}">
                <a16:creationId xmlns:a16="http://schemas.microsoft.com/office/drawing/2014/main" id="{57518A1D-EF69-4EB3-8416-5DEAE34A9A76}"/>
              </a:ext>
            </a:extLst>
          </p:cNvPr>
          <p:cNvSpPr>
            <a:spLocks noGrp="1"/>
          </p:cNvSpPr>
          <p:nvPr/>
        </p:nvSpPr>
        <p:spPr>
          <a:xfrm>
            <a:off x="609600" y="12858750"/>
            <a:ext cx="2038350" cy="704850"/>
          </a:xfrm>
          <a:prstGeom prst="roundRect">
            <a:avLst>
              <a:gd name="adj" fmla="val 18919"/>
            </a:avLst>
          </a:prstGeom>
          <a:solidFill>
            <a:srgbClr val="061D3B"/>
          </a:solidFill>
          <a:ln w="0">
            <a:noFill/>
            <a:prstDash val="solid"/>
          </a:ln>
        </p:spPr>
        <p:txBody>
          <a:bodyPr/>
          <a:lstStyle/>
          <a:p>
            <a:endParaRPr/>
          </a:p>
        </p:txBody>
      </p:sp>
      <p:sp>
        <p:nvSpPr>
          <p:cNvPr id="19" name="Retângulo 18">
            <a:extLst>
              <a:ext uri="{FF2B5EF4-FFF2-40B4-BE49-F238E27FC236}">
                <a16:creationId xmlns:a16="http://schemas.microsoft.com/office/drawing/2014/main" id="{31DD9DD0-3D42-4957-BEDB-B1B1D58A4CEF}"/>
              </a:ext>
            </a:extLst>
          </p:cNvPr>
          <p:cNvSpPr>
            <a:spLocks noGrp="1"/>
          </p:cNvSpPr>
          <p:nvPr/>
        </p:nvSpPr>
        <p:spPr>
          <a:xfrm>
            <a:off x="723900" y="12992100"/>
            <a:ext cx="304800" cy="400050"/>
          </a:xfrm>
          <a:prstGeom prst="rect">
            <a:avLst/>
          </a:prstGeom>
          <a:noFill/>
          <a:ln w="0">
            <a:noFill/>
            <a:prstDash val="solid"/>
          </a:ln>
        </p:spPr>
        <p:txBody>
          <a:bodyPr anchor="ctr"/>
          <a:lstStyle/>
          <a:p>
            <a:pPr algn="ctr">
              <a:buNone/>
              <a:defRPr sz="2025" b="1">
                <a:solidFill>
                  <a:srgbClr val="F2B632"/>
                </a:solidFill>
              </a:defRPr>
            </a:pPr>
            <a:r>
              <a:rPr sz="2025" b="1">
                <a:solidFill>
                  <a:srgbClr val="F2B632"/>
                </a:solidFill>
              </a:rPr>
              <a:t>1</a:t>
            </a:r>
          </a:p>
        </p:txBody>
      </p:sp>
      <p:sp>
        <p:nvSpPr>
          <p:cNvPr id="20" name="Retângulo 19">
            <a:extLst>
              <a:ext uri="{FF2B5EF4-FFF2-40B4-BE49-F238E27FC236}">
                <a16:creationId xmlns:a16="http://schemas.microsoft.com/office/drawing/2014/main" id="{BD3B7DC1-F328-420E-BDB2-DE50228A7BB0}"/>
              </a:ext>
            </a:extLst>
          </p:cNvPr>
          <p:cNvSpPr>
            <a:spLocks noGrp="1"/>
          </p:cNvSpPr>
          <p:nvPr/>
        </p:nvSpPr>
        <p:spPr>
          <a:xfrm>
            <a:off x="1085850" y="12925425"/>
            <a:ext cx="1428750" cy="495300"/>
          </a:xfrm>
          <a:prstGeom prst="rect">
            <a:avLst/>
          </a:prstGeom>
          <a:noFill/>
          <a:ln w="0">
            <a:noFill/>
            <a:prstDash val="solid"/>
          </a:ln>
        </p:spPr>
        <p:txBody>
          <a:bodyPr anchor="ctr"/>
          <a:lstStyle/>
          <a:p>
            <a:pPr algn="l">
              <a:buNone/>
              <a:defRPr sz="1200" b="1">
                <a:solidFill>
                  <a:srgbClr val="FFFFFF"/>
                </a:solidFill>
              </a:defRPr>
            </a:pPr>
            <a:r>
              <a:rPr sz="1200" b="1">
                <a:solidFill>
                  <a:srgbClr val="FFFFFF"/>
                </a:solidFill>
              </a:rPr>
              <a:t>Compreender</a:t>
            </a:r>
          </a:p>
          <a:p>
            <a:pPr algn="l">
              <a:buNone/>
              <a:defRPr sz="1200" b="1">
                <a:solidFill>
                  <a:srgbClr val="FFFFFF"/>
                </a:solidFill>
              </a:defRPr>
            </a:pPr>
            <a:r>
              <a:rPr sz="1200" b="1">
                <a:solidFill>
                  <a:srgbClr val="FFFFFF"/>
                </a:solidFill>
              </a:rPr>
              <a:t>o desafio científico</a:t>
            </a:r>
          </a:p>
        </p:txBody>
      </p:sp>
      <p:sp>
        <p:nvSpPr>
          <p:cNvPr id="21" name="Retângulo Arredondado 20">
            <a:extLst>
              <a:ext uri="{FF2B5EF4-FFF2-40B4-BE49-F238E27FC236}">
                <a16:creationId xmlns:a16="http://schemas.microsoft.com/office/drawing/2014/main" id="{D793968D-B8B9-4C47-A7FA-722DA8858F85}"/>
              </a:ext>
            </a:extLst>
          </p:cNvPr>
          <p:cNvSpPr>
            <a:spLocks noGrp="1"/>
          </p:cNvSpPr>
          <p:nvPr/>
        </p:nvSpPr>
        <p:spPr>
          <a:xfrm>
            <a:off x="2876550" y="12858750"/>
            <a:ext cx="2038350" cy="704850"/>
          </a:xfrm>
          <a:prstGeom prst="roundRect">
            <a:avLst>
              <a:gd name="adj" fmla="val 18919"/>
            </a:avLst>
          </a:prstGeom>
          <a:solidFill>
            <a:srgbClr val="0A3F73"/>
          </a:solidFill>
          <a:ln w="0">
            <a:noFill/>
            <a:prstDash val="solid"/>
          </a:ln>
        </p:spPr>
        <p:txBody>
          <a:bodyPr/>
          <a:lstStyle/>
          <a:p>
            <a:endParaRPr/>
          </a:p>
        </p:txBody>
      </p:sp>
      <p:sp>
        <p:nvSpPr>
          <p:cNvPr id="22" name="Retângulo 21">
            <a:extLst>
              <a:ext uri="{FF2B5EF4-FFF2-40B4-BE49-F238E27FC236}">
                <a16:creationId xmlns:a16="http://schemas.microsoft.com/office/drawing/2014/main" id="{29DE7170-3CB0-4902-8748-8A9262D6213A}"/>
              </a:ext>
            </a:extLst>
          </p:cNvPr>
          <p:cNvSpPr>
            <a:spLocks noGrp="1"/>
          </p:cNvSpPr>
          <p:nvPr/>
        </p:nvSpPr>
        <p:spPr>
          <a:xfrm>
            <a:off x="2990850" y="12992100"/>
            <a:ext cx="304800" cy="400050"/>
          </a:xfrm>
          <a:prstGeom prst="rect">
            <a:avLst/>
          </a:prstGeom>
          <a:noFill/>
          <a:ln w="0">
            <a:noFill/>
            <a:prstDash val="solid"/>
          </a:ln>
        </p:spPr>
        <p:txBody>
          <a:bodyPr anchor="ctr"/>
          <a:lstStyle/>
          <a:p>
            <a:pPr algn="ctr">
              <a:buNone/>
              <a:defRPr sz="2025" b="1">
                <a:solidFill>
                  <a:srgbClr val="F2B632"/>
                </a:solidFill>
              </a:defRPr>
            </a:pPr>
            <a:r>
              <a:rPr sz="2025" b="1">
                <a:solidFill>
                  <a:srgbClr val="F2B632"/>
                </a:solidFill>
              </a:rPr>
              <a:t>2</a:t>
            </a:r>
          </a:p>
        </p:txBody>
      </p:sp>
      <p:sp>
        <p:nvSpPr>
          <p:cNvPr id="23" name="Retângulo 22">
            <a:extLst>
              <a:ext uri="{FF2B5EF4-FFF2-40B4-BE49-F238E27FC236}">
                <a16:creationId xmlns:a16="http://schemas.microsoft.com/office/drawing/2014/main" id="{D42FFD1B-8A0D-4B68-BC67-B87A9AF88BEB}"/>
              </a:ext>
            </a:extLst>
          </p:cNvPr>
          <p:cNvSpPr>
            <a:spLocks noGrp="1"/>
          </p:cNvSpPr>
          <p:nvPr/>
        </p:nvSpPr>
        <p:spPr>
          <a:xfrm>
            <a:off x="3352800" y="12925425"/>
            <a:ext cx="1428750" cy="495300"/>
          </a:xfrm>
          <a:prstGeom prst="rect">
            <a:avLst/>
          </a:prstGeom>
          <a:noFill/>
          <a:ln w="0">
            <a:noFill/>
            <a:prstDash val="solid"/>
          </a:ln>
        </p:spPr>
        <p:txBody>
          <a:bodyPr anchor="ctr"/>
          <a:lstStyle/>
          <a:p>
            <a:pPr algn="l">
              <a:buNone/>
              <a:defRPr sz="1200" b="1">
                <a:solidFill>
                  <a:srgbClr val="FFFFFF"/>
                </a:solidFill>
              </a:defRPr>
            </a:pPr>
            <a:r>
              <a:rPr sz="1200" b="1">
                <a:solidFill>
                  <a:srgbClr val="FFFFFF"/>
                </a:solidFill>
              </a:rPr>
              <a:t>Experimentar</a:t>
            </a:r>
          </a:p>
          <a:p>
            <a:pPr algn="l">
              <a:buNone/>
              <a:defRPr sz="1200" b="1">
                <a:solidFill>
                  <a:srgbClr val="FFFFFF"/>
                </a:solidFill>
              </a:defRPr>
            </a:pPr>
            <a:r>
              <a:rPr sz="1200" b="1">
                <a:solidFill>
                  <a:srgbClr val="FFFFFF"/>
                </a:solidFill>
              </a:rPr>
              <a:t>técnicas e instrumentos</a:t>
            </a:r>
          </a:p>
        </p:txBody>
      </p:sp>
      <p:sp>
        <p:nvSpPr>
          <p:cNvPr id="24" name="Retângulo Arredondado 23">
            <a:extLst>
              <a:ext uri="{FF2B5EF4-FFF2-40B4-BE49-F238E27FC236}">
                <a16:creationId xmlns:a16="http://schemas.microsoft.com/office/drawing/2014/main" id="{9BB78655-CF3E-457B-AECF-6936B32828C3}"/>
              </a:ext>
            </a:extLst>
          </p:cNvPr>
          <p:cNvSpPr>
            <a:spLocks noGrp="1"/>
          </p:cNvSpPr>
          <p:nvPr/>
        </p:nvSpPr>
        <p:spPr>
          <a:xfrm>
            <a:off x="5143500" y="12858750"/>
            <a:ext cx="2038350" cy="704850"/>
          </a:xfrm>
          <a:prstGeom prst="roundRect">
            <a:avLst>
              <a:gd name="adj" fmla="val 18919"/>
            </a:avLst>
          </a:prstGeom>
          <a:solidFill>
            <a:srgbClr val="061D3B"/>
          </a:solidFill>
          <a:ln w="0">
            <a:noFill/>
            <a:prstDash val="solid"/>
          </a:ln>
        </p:spPr>
        <p:txBody>
          <a:bodyPr/>
          <a:lstStyle/>
          <a:p>
            <a:endParaRPr/>
          </a:p>
        </p:txBody>
      </p:sp>
      <p:sp>
        <p:nvSpPr>
          <p:cNvPr id="25" name="Retângulo 24">
            <a:extLst>
              <a:ext uri="{FF2B5EF4-FFF2-40B4-BE49-F238E27FC236}">
                <a16:creationId xmlns:a16="http://schemas.microsoft.com/office/drawing/2014/main" id="{0470AD58-2C2D-4471-B5DB-6705F0A36B2D}"/>
              </a:ext>
            </a:extLst>
          </p:cNvPr>
          <p:cNvSpPr>
            <a:spLocks noGrp="1"/>
          </p:cNvSpPr>
          <p:nvPr/>
        </p:nvSpPr>
        <p:spPr>
          <a:xfrm>
            <a:off x="5257800" y="12992100"/>
            <a:ext cx="304800" cy="400050"/>
          </a:xfrm>
          <a:prstGeom prst="rect">
            <a:avLst/>
          </a:prstGeom>
          <a:noFill/>
          <a:ln w="0">
            <a:noFill/>
            <a:prstDash val="solid"/>
          </a:ln>
        </p:spPr>
        <p:txBody>
          <a:bodyPr anchor="ctr"/>
          <a:lstStyle/>
          <a:p>
            <a:pPr algn="ctr">
              <a:buNone/>
              <a:defRPr sz="2025" b="1">
                <a:solidFill>
                  <a:srgbClr val="F2B632"/>
                </a:solidFill>
              </a:defRPr>
            </a:pPr>
            <a:r>
              <a:rPr sz="2025" b="1">
                <a:solidFill>
                  <a:srgbClr val="F2B632"/>
                </a:solidFill>
              </a:rPr>
              <a:t>3</a:t>
            </a:r>
          </a:p>
        </p:txBody>
      </p:sp>
      <p:sp>
        <p:nvSpPr>
          <p:cNvPr id="26" name="Retângulo 25">
            <a:extLst>
              <a:ext uri="{FF2B5EF4-FFF2-40B4-BE49-F238E27FC236}">
                <a16:creationId xmlns:a16="http://schemas.microsoft.com/office/drawing/2014/main" id="{C7DB64E6-9C3C-4A9A-AD51-58FDE36D7065}"/>
              </a:ext>
            </a:extLst>
          </p:cNvPr>
          <p:cNvSpPr>
            <a:spLocks noGrp="1"/>
          </p:cNvSpPr>
          <p:nvPr/>
        </p:nvSpPr>
        <p:spPr>
          <a:xfrm>
            <a:off x="5619750" y="12925425"/>
            <a:ext cx="1428750" cy="495300"/>
          </a:xfrm>
          <a:prstGeom prst="rect">
            <a:avLst/>
          </a:prstGeom>
          <a:noFill/>
          <a:ln w="0">
            <a:noFill/>
            <a:prstDash val="solid"/>
          </a:ln>
        </p:spPr>
        <p:txBody>
          <a:bodyPr anchor="ctr"/>
          <a:lstStyle/>
          <a:p>
            <a:pPr algn="l">
              <a:buNone/>
              <a:defRPr sz="1200" b="1">
                <a:solidFill>
                  <a:srgbClr val="FFFFFF"/>
                </a:solidFill>
              </a:defRPr>
            </a:pPr>
            <a:r>
              <a:rPr sz="1200" b="1">
                <a:solidFill>
                  <a:srgbClr val="FFFFFF"/>
                </a:solidFill>
              </a:rPr>
              <a:t>Analisar</a:t>
            </a:r>
          </a:p>
          <a:p>
            <a:pPr algn="l">
              <a:buNone/>
              <a:defRPr sz="1200" b="1">
                <a:solidFill>
                  <a:srgbClr val="FFFFFF"/>
                </a:solidFill>
              </a:defRPr>
            </a:pPr>
            <a:r>
              <a:rPr sz="1200" b="1">
                <a:solidFill>
                  <a:srgbClr val="FFFFFF"/>
                </a:solidFill>
              </a:rPr>
              <a:t>dados e incertezas</a:t>
            </a:r>
          </a:p>
        </p:txBody>
      </p:sp>
      <p:sp>
        <p:nvSpPr>
          <p:cNvPr id="27" name="Retângulo Arredondado 26">
            <a:extLst>
              <a:ext uri="{FF2B5EF4-FFF2-40B4-BE49-F238E27FC236}">
                <a16:creationId xmlns:a16="http://schemas.microsoft.com/office/drawing/2014/main" id="{0097B97F-AEBE-481F-93F6-9BDF825D6E3D}"/>
              </a:ext>
            </a:extLst>
          </p:cNvPr>
          <p:cNvSpPr>
            <a:spLocks noGrp="1"/>
          </p:cNvSpPr>
          <p:nvPr/>
        </p:nvSpPr>
        <p:spPr>
          <a:xfrm>
            <a:off x="7410450" y="12858750"/>
            <a:ext cx="2038350" cy="704850"/>
          </a:xfrm>
          <a:prstGeom prst="roundRect">
            <a:avLst>
              <a:gd name="adj" fmla="val 18919"/>
            </a:avLst>
          </a:prstGeom>
          <a:solidFill>
            <a:srgbClr val="0A3F73"/>
          </a:solidFill>
          <a:ln w="0">
            <a:noFill/>
            <a:prstDash val="solid"/>
          </a:ln>
        </p:spPr>
        <p:txBody>
          <a:bodyPr/>
          <a:lstStyle/>
          <a:p>
            <a:endParaRPr/>
          </a:p>
        </p:txBody>
      </p:sp>
      <p:sp>
        <p:nvSpPr>
          <p:cNvPr id="28" name="Retângulo 27">
            <a:extLst>
              <a:ext uri="{FF2B5EF4-FFF2-40B4-BE49-F238E27FC236}">
                <a16:creationId xmlns:a16="http://schemas.microsoft.com/office/drawing/2014/main" id="{DAADF55F-2F8A-4814-AFAF-91573D798992}"/>
              </a:ext>
            </a:extLst>
          </p:cNvPr>
          <p:cNvSpPr>
            <a:spLocks noGrp="1"/>
          </p:cNvSpPr>
          <p:nvPr/>
        </p:nvSpPr>
        <p:spPr>
          <a:xfrm>
            <a:off x="7524750" y="12992100"/>
            <a:ext cx="304800" cy="400050"/>
          </a:xfrm>
          <a:prstGeom prst="rect">
            <a:avLst/>
          </a:prstGeom>
          <a:noFill/>
          <a:ln w="0">
            <a:noFill/>
            <a:prstDash val="solid"/>
          </a:ln>
        </p:spPr>
        <p:txBody>
          <a:bodyPr anchor="ctr"/>
          <a:lstStyle/>
          <a:p>
            <a:pPr algn="ctr">
              <a:buNone/>
              <a:defRPr sz="2025" b="1">
                <a:solidFill>
                  <a:srgbClr val="F2B632"/>
                </a:solidFill>
              </a:defRPr>
            </a:pPr>
            <a:r>
              <a:rPr sz="2025" b="1">
                <a:solidFill>
                  <a:srgbClr val="F2B632"/>
                </a:solidFill>
              </a:rPr>
              <a:t>4</a:t>
            </a:r>
          </a:p>
        </p:txBody>
      </p:sp>
      <p:sp>
        <p:nvSpPr>
          <p:cNvPr id="29" name="Retângulo 28">
            <a:extLst>
              <a:ext uri="{FF2B5EF4-FFF2-40B4-BE49-F238E27FC236}">
                <a16:creationId xmlns:a16="http://schemas.microsoft.com/office/drawing/2014/main" id="{CFA371E7-A8AA-4FC9-A2C5-BC08B355544F}"/>
              </a:ext>
            </a:extLst>
          </p:cNvPr>
          <p:cNvSpPr>
            <a:spLocks noGrp="1"/>
          </p:cNvSpPr>
          <p:nvPr/>
        </p:nvSpPr>
        <p:spPr>
          <a:xfrm>
            <a:off x="7886700" y="12925425"/>
            <a:ext cx="1428750" cy="495300"/>
          </a:xfrm>
          <a:prstGeom prst="rect">
            <a:avLst/>
          </a:prstGeom>
          <a:noFill/>
          <a:ln w="0">
            <a:noFill/>
            <a:prstDash val="solid"/>
          </a:ln>
        </p:spPr>
        <p:txBody>
          <a:bodyPr anchor="ctr"/>
          <a:lstStyle/>
          <a:p>
            <a:pPr algn="l">
              <a:buNone/>
              <a:defRPr sz="1200" b="1">
                <a:solidFill>
                  <a:srgbClr val="FFFFFF"/>
                </a:solidFill>
              </a:defRPr>
            </a:pPr>
            <a:r>
              <a:rPr sz="1200" b="1">
                <a:solidFill>
                  <a:srgbClr val="FFFFFF"/>
                </a:solidFill>
              </a:rPr>
              <a:t>Comunicar</a:t>
            </a:r>
          </a:p>
          <a:p>
            <a:pPr algn="l">
              <a:buNone/>
              <a:defRPr sz="1200" b="1">
                <a:solidFill>
                  <a:srgbClr val="FFFFFF"/>
                </a:solidFill>
              </a:defRPr>
            </a:pPr>
            <a:r>
              <a:rPr sz="1200" b="1">
                <a:solidFill>
                  <a:srgbClr val="FFFFFF"/>
                </a:solidFill>
              </a:rPr>
              <a:t>resultados e aprendizados</a:t>
            </a:r>
          </a:p>
        </p:txBody>
      </p:sp>
      <p:sp>
        <p:nvSpPr>
          <p:cNvPr id="30" name="Retângulo 29">
            <a:extLst>
              <a:ext uri="{FF2B5EF4-FFF2-40B4-BE49-F238E27FC236}">
                <a16:creationId xmlns:a16="http://schemas.microsoft.com/office/drawing/2014/main" id="{87898591-465F-43E4-84BA-E6CA8F10135C}"/>
              </a:ext>
            </a:extLst>
          </p:cNvPr>
          <p:cNvSpPr>
            <a:spLocks noGrp="1"/>
          </p:cNvSpPr>
          <p:nvPr/>
        </p:nvSpPr>
        <p:spPr>
          <a:xfrm>
            <a:off x="0" y="13906500"/>
            <a:ext cx="10287000" cy="8001000"/>
          </a:xfrm>
          <a:prstGeom prst="rect">
            <a:avLst/>
          </a:prstGeom>
          <a:solidFill>
            <a:srgbClr val="F5F8FB"/>
          </a:solidFill>
          <a:ln w="0">
            <a:noFill/>
            <a:prstDash val="solid"/>
          </a:ln>
        </p:spPr>
        <p:txBody>
          <a:bodyPr/>
          <a:lstStyle/>
          <a:p>
            <a:endParaRPr/>
          </a:p>
        </p:txBody>
      </p:sp>
      <p:sp>
        <p:nvSpPr>
          <p:cNvPr id="31" name="Retângulo 30">
            <a:extLst>
              <a:ext uri="{FF2B5EF4-FFF2-40B4-BE49-F238E27FC236}">
                <a16:creationId xmlns:a16="http://schemas.microsoft.com/office/drawing/2014/main" id="{1ADD136E-200B-4B1E-9E58-8D20153CA5CE}"/>
              </a:ext>
            </a:extLst>
          </p:cNvPr>
          <p:cNvSpPr>
            <a:spLocks noGrp="1"/>
          </p:cNvSpPr>
          <p:nvPr/>
        </p:nvSpPr>
        <p:spPr>
          <a:xfrm>
            <a:off x="609600" y="14478000"/>
            <a:ext cx="9067800" cy="266700"/>
          </a:xfrm>
          <a:prstGeom prst="rect">
            <a:avLst/>
          </a:prstGeom>
          <a:noFill/>
          <a:ln w="0">
            <a:noFill/>
            <a:prstDash val="solid"/>
          </a:ln>
        </p:spPr>
        <p:txBody>
          <a:bodyPr anchor="ctr"/>
          <a:lstStyle/>
          <a:p>
            <a:pPr algn="l">
              <a:buNone/>
              <a:defRPr sz="1200" b="1">
                <a:solidFill>
                  <a:srgbClr val="1BA4B0"/>
                </a:solidFill>
              </a:defRPr>
            </a:pPr>
            <a:r>
              <a:rPr sz="1200" b="1">
                <a:solidFill>
                  <a:srgbClr val="1BA4B0"/>
                </a:solidFill>
              </a:rPr>
              <a:t>CAPILARIDADE NACIONAL</a:t>
            </a:r>
          </a:p>
        </p:txBody>
      </p:sp>
      <p:sp>
        <p:nvSpPr>
          <p:cNvPr id="32" name="Retângulo 31">
            <a:extLst>
              <a:ext uri="{FF2B5EF4-FFF2-40B4-BE49-F238E27FC236}">
                <a16:creationId xmlns:a16="http://schemas.microsoft.com/office/drawing/2014/main" id="{0DBE7CB9-7BEE-4BE5-8791-F7621E967F99}"/>
              </a:ext>
            </a:extLst>
          </p:cNvPr>
          <p:cNvSpPr>
            <a:spLocks noGrp="1"/>
          </p:cNvSpPr>
          <p:nvPr/>
        </p:nvSpPr>
        <p:spPr>
          <a:xfrm>
            <a:off x="609600" y="14801850"/>
            <a:ext cx="9067800" cy="628650"/>
          </a:xfrm>
          <a:prstGeom prst="rect">
            <a:avLst/>
          </a:prstGeom>
          <a:noFill/>
          <a:ln w="0">
            <a:noFill/>
            <a:prstDash val="solid"/>
          </a:ln>
        </p:spPr>
        <p:txBody>
          <a:bodyPr anchor="ctr"/>
          <a:lstStyle/>
          <a:p>
            <a:pPr algn="l">
              <a:buNone/>
              <a:defRPr sz="3225" b="1">
                <a:solidFill>
                  <a:srgbClr val="0B2343"/>
                </a:solidFill>
              </a:defRPr>
            </a:pPr>
            <a:r>
              <a:rPr sz="3225" b="1">
                <a:solidFill>
                  <a:srgbClr val="0B2343"/>
                </a:solidFill>
              </a:rPr>
              <a:t>Uma comunidade científica diversa e conectada</a:t>
            </a:r>
          </a:p>
        </p:txBody>
      </p:sp>
      <p:sp>
        <p:nvSpPr>
          <p:cNvPr id="33" name="Retângulo Arredondado 32">
            <a:extLst>
              <a:ext uri="{FF2B5EF4-FFF2-40B4-BE49-F238E27FC236}">
                <a16:creationId xmlns:a16="http://schemas.microsoft.com/office/drawing/2014/main" id="{A6B4F9D4-8FDA-4457-93DB-83E1A8EC35F2}"/>
              </a:ext>
            </a:extLst>
          </p:cNvPr>
          <p:cNvSpPr>
            <a:spLocks noGrp="1"/>
          </p:cNvSpPr>
          <p:nvPr/>
        </p:nvSpPr>
        <p:spPr>
          <a:xfrm>
            <a:off x="609600" y="15544800"/>
            <a:ext cx="1428750" cy="57150"/>
          </a:xfrm>
          <a:prstGeom prst="roundRect">
            <a:avLst>
              <a:gd name="adj" fmla="val 50000"/>
            </a:avLst>
          </a:prstGeom>
          <a:solidFill>
            <a:srgbClr val="3AA6AD"/>
          </a:solidFill>
          <a:ln w="0">
            <a:noFill/>
            <a:prstDash val="solid"/>
          </a:ln>
        </p:spPr>
        <p:txBody>
          <a:bodyPr/>
          <a:lstStyle/>
          <a:p>
            <a:endParaRPr/>
          </a:p>
        </p:txBody>
      </p:sp>
      <p:pic>
        <p:nvPicPr>
          <p:cNvPr id="207" name="Imagem 155"/>
          <p:cNvPicPr>
            <a:picLocks noChangeAspect="1"/>
          </p:cNvPicPr>
          <p:nvPr/>
        </p:nvPicPr>
        <p:blipFill>
          <a:blip r:embed="rId6"/>
          <a:stretch/>
        </p:blipFill>
        <p:spPr>
          <a:xfrm>
            <a:off x="4102761" y="16611600"/>
            <a:ext cx="5567628" cy="4489895"/>
          </a:xfrm>
          <a:prstGeom prst="rect">
            <a:avLst/>
          </a:prstGeom>
        </p:spPr>
      </p:pic>
      <p:sp>
        <p:nvSpPr>
          <p:cNvPr id="36" name="Retângulo Arredondado 35">
            <a:extLst>
              <a:ext uri="{FF2B5EF4-FFF2-40B4-BE49-F238E27FC236}">
                <a16:creationId xmlns:a16="http://schemas.microsoft.com/office/drawing/2014/main" id="{193505B8-12A6-4D47-A322-A4E5B9D9EA78}"/>
              </a:ext>
            </a:extLst>
          </p:cNvPr>
          <p:cNvSpPr>
            <a:spLocks noGrp="1"/>
          </p:cNvSpPr>
          <p:nvPr/>
        </p:nvSpPr>
        <p:spPr>
          <a:xfrm>
            <a:off x="609600" y="16649700"/>
            <a:ext cx="2952750" cy="866775"/>
          </a:xfrm>
          <a:prstGeom prst="roundRect">
            <a:avLst>
              <a:gd name="adj" fmla="val 15385"/>
            </a:avLst>
          </a:prstGeom>
          <a:solidFill>
            <a:srgbClr val="061D3B"/>
          </a:solidFill>
          <a:ln w="0">
            <a:noFill/>
            <a:prstDash val="solid"/>
          </a:ln>
        </p:spPr>
        <p:txBody>
          <a:bodyPr/>
          <a:lstStyle/>
          <a:p>
            <a:endParaRPr/>
          </a:p>
        </p:txBody>
      </p:sp>
      <p:sp>
        <p:nvSpPr>
          <p:cNvPr id="37" name="Retângulo 36">
            <a:extLst>
              <a:ext uri="{FF2B5EF4-FFF2-40B4-BE49-F238E27FC236}">
                <a16:creationId xmlns:a16="http://schemas.microsoft.com/office/drawing/2014/main" id="{AC8402FD-67F9-4DBD-AE9B-3615201AC0A7}"/>
              </a:ext>
            </a:extLst>
          </p:cNvPr>
          <p:cNvSpPr>
            <a:spLocks noGrp="1"/>
          </p:cNvSpPr>
          <p:nvPr/>
        </p:nvSpPr>
        <p:spPr>
          <a:xfrm>
            <a:off x="781050" y="16725900"/>
            <a:ext cx="1047750" cy="523875"/>
          </a:xfrm>
          <a:prstGeom prst="rect">
            <a:avLst/>
          </a:prstGeom>
          <a:noFill/>
          <a:ln w="0">
            <a:noFill/>
            <a:prstDash val="solid"/>
          </a:ln>
        </p:spPr>
        <p:txBody>
          <a:bodyPr anchor="ctr"/>
          <a:lstStyle/>
          <a:p>
            <a:pPr algn="l">
              <a:buNone/>
              <a:defRPr sz="2700" b="1">
                <a:solidFill>
                  <a:srgbClr val="FFFFFF"/>
                </a:solidFill>
              </a:defRPr>
            </a:pPr>
            <a:r>
              <a:rPr sz="2700" b="1">
                <a:solidFill>
                  <a:srgbClr val="FFFFFF"/>
                </a:solidFill>
              </a:rPr>
              <a:t>705</a:t>
            </a:r>
          </a:p>
        </p:txBody>
      </p:sp>
      <p:sp>
        <p:nvSpPr>
          <p:cNvPr id="38" name="Retângulo 37">
            <a:extLst>
              <a:ext uri="{FF2B5EF4-FFF2-40B4-BE49-F238E27FC236}">
                <a16:creationId xmlns:a16="http://schemas.microsoft.com/office/drawing/2014/main" id="{C40BBCCF-3A1A-4576-96CB-2A9024299F9F}"/>
              </a:ext>
            </a:extLst>
          </p:cNvPr>
          <p:cNvSpPr>
            <a:spLocks noGrp="1"/>
          </p:cNvSpPr>
          <p:nvPr/>
        </p:nvSpPr>
        <p:spPr>
          <a:xfrm>
            <a:off x="1828800" y="16744950"/>
            <a:ext cx="1581150" cy="523875"/>
          </a:xfrm>
          <a:prstGeom prst="rect">
            <a:avLst/>
          </a:prstGeom>
          <a:noFill/>
          <a:ln w="0">
            <a:noFill/>
            <a:prstDash val="solid"/>
          </a:ln>
        </p:spPr>
        <p:txBody>
          <a:bodyPr anchor="ctr"/>
          <a:lstStyle/>
          <a:p>
            <a:pPr algn="l">
              <a:buNone/>
              <a:defRPr sz="1350" b="1">
                <a:solidFill>
                  <a:srgbClr val="FFFFFF"/>
                </a:solidFill>
              </a:defRPr>
            </a:pPr>
            <a:r>
              <a:rPr sz="1350" b="1">
                <a:solidFill>
                  <a:srgbClr val="FFFFFF"/>
                </a:solidFill>
              </a:rPr>
              <a:t>participantes</a:t>
            </a:r>
          </a:p>
        </p:txBody>
      </p:sp>
      <p:sp>
        <p:nvSpPr>
          <p:cNvPr id="39" name="Retângulo Arredondado 38">
            <a:extLst>
              <a:ext uri="{FF2B5EF4-FFF2-40B4-BE49-F238E27FC236}">
                <a16:creationId xmlns:a16="http://schemas.microsoft.com/office/drawing/2014/main" id="{5276E0D6-3973-4EC8-8028-BF7C5D69A885}"/>
              </a:ext>
            </a:extLst>
          </p:cNvPr>
          <p:cNvSpPr>
            <a:spLocks noGrp="1"/>
          </p:cNvSpPr>
          <p:nvPr/>
        </p:nvSpPr>
        <p:spPr>
          <a:xfrm>
            <a:off x="609600" y="17706975"/>
            <a:ext cx="2952750" cy="866775"/>
          </a:xfrm>
          <a:prstGeom prst="roundRect">
            <a:avLst>
              <a:gd name="adj" fmla="val 15385"/>
            </a:avLst>
          </a:prstGeom>
          <a:solidFill>
            <a:srgbClr val="E5F1F8"/>
          </a:solidFill>
          <a:ln w="0">
            <a:noFill/>
            <a:prstDash val="solid"/>
          </a:ln>
        </p:spPr>
        <p:txBody>
          <a:bodyPr/>
          <a:lstStyle/>
          <a:p>
            <a:endParaRPr/>
          </a:p>
        </p:txBody>
      </p:sp>
      <p:sp>
        <p:nvSpPr>
          <p:cNvPr id="40" name="Retângulo 39">
            <a:extLst>
              <a:ext uri="{FF2B5EF4-FFF2-40B4-BE49-F238E27FC236}">
                <a16:creationId xmlns:a16="http://schemas.microsoft.com/office/drawing/2014/main" id="{31D4FEA2-3C4A-4E73-A79C-AE8D6DAD139F}"/>
              </a:ext>
            </a:extLst>
          </p:cNvPr>
          <p:cNvSpPr>
            <a:spLocks noGrp="1"/>
          </p:cNvSpPr>
          <p:nvPr/>
        </p:nvSpPr>
        <p:spPr>
          <a:xfrm>
            <a:off x="781050" y="17783175"/>
            <a:ext cx="1047750" cy="523875"/>
          </a:xfrm>
          <a:prstGeom prst="rect">
            <a:avLst/>
          </a:prstGeom>
          <a:noFill/>
          <a:ln w="0">
            <a:noFill/>
            <a:prstDash val="solid"/>
          </a:ln>
        </p:spPr>
        <p:txBody>
          <a:bodyPr anchor="ctr"/>
          <a:lstStyle/>
          <a:p>
            <a:pPr algn="l">
              <a:buNone/>
              <a:defRPr sz="2700" b="1">
                <a:solidFill>
                  <a:srgbClr val="0A3F73"/>
                </a:solidFill>
              </a:defRPr>
            </a:pPr>
            <a:r>
              <a:rPr sz="2700" b="1">
                <a:solidFill>
                  <a:srgbClr val="0A3F73"/>
                </a:solidFill>
              </a:rPr>
              <a:t>100+</a:t>
            </a:r>
          </a:p>
        </p:txBody>
      </p:sp>
      <p:sp>
        <p:nvSpPr>
          <p:cNvPr id="41" name="Retângulo 40">
            <a:extLst>
              <a:ext uri="{FF2B5EF4-FFF2-40B4-BE49-F238E27FC236}">
                <a16:creationId xmlns:a16="http://schemas.microsoft.com/office/drawing/2014/main" id="{D411B9CD-16B6-4BE6-9278-D029D4F3AE23}"/>
              </a:ext>
            </a:extLst>
          </p:cNvPr>
          <p:cNvSpPr>
            <a:spLocks noGrp="1"/>
          </p:cNvSpPr>
          <p:nvPr/>
        </p:nvSpPr>
        <p:spPr>
          <a:xfrm>
            <a:off x="1828800" y="17802225"/>
            <a:ext cx="1581150" cy="523875"/>
          </a:xfrm>
          <a:prstGeom prst="rect">
            <a:avLst/>
          </a:prstGeom>
          <a:noFill/>
          <a:ln w="0">
            <a:noFill/>
            <a:prstDash val="solid"/>
          </a:ln>
        </p:spPr>
        <p:txBody>
          <a:bodyPr anchor="ctr"/>
          <a:lstStyle/>
          <a:p>
            <a:pPr algn="l">
              <a:buNone/>
              <a:defRPr sz="1350" b="1">
                <a:solidFill>
                  <a:srgbClr val="0B2343"/>
                </a:solidFill>
              </a:defRPr>
            </a:pPr>
            <a:r>
              <a:rPr sz="1350" b="1">
                <a:solidFill>
                  <a:srgbClr val="0B2343"/>
                </a:solidFill>
              </a:rPr>
              <a:t>universidades brasileiras</a:t>
            </a:r>
          </a:p>
        </p:txBody>
      </p:sp>
      <p:sp>
        <p:nvSpPr>
          <p:cNvPr id="42" name="Retângulo Arredondado 41">
            <a:extLst>
              <a:ext uri="{FF2B5EF4-FFF2-40B4-BE49-F238E27FC236}">
                <a16:creationId xmlns:a16="http://schemas.microsoft.com/office/drawing/2014/main" id="{0E18661A-7B78-43C5-B3DC-61D386E592C8}"/>
              </a:ext>
            </a:extLst>
          </p:cNvPr>
          <p:cNvSpPr>
            <a:spLocks noGrp="1"/>
          </p:cNvSpPr>
          <p:nvPr/>
        </p:nvSpPr>
        <p:spPr>
          <a:xfrm>
            <a:off x="609600" y="18764250"/>
            <a:ext cx="2952750" cy="866775"/>
          </a:xfrm>
          <a:prstGeom prst="roundRect">
            <a:avLst>
              <a:gd name="adj" fmla="val 15385"/>
            </a:avLst>
          </a:prstGeom>
          <a:solidFill>
            <a:srgbClr val="E5F1F8"/>
          </a:solidFill>
          <a:ln w="0">
            <a:noFill/>
            <a:prstDash val="solid"/>
          </a:ln>
        </p:spPr>
        <p:txBody>
          <a:bodyPr/>
          <a:lstStyle/>
          <a:p>
            <a:endParaRPr/>
          </a:p>
        </p:txBody>
      </p:sp>
      <p:sp>
        <p:nvSpPr>
          <p:cNvPr id="43" name="Retângulo 42">
            <a:extLst>
              <a:ext uri="{FF2B5EF4-FFF2-40B4-BE49-F238E27FC236}">
                <a16:creationId xmlns:a16="http://schemas.microsoft.com/office/drawing/2014/main" id="{A79D3C36-8ED2-4730-9F59-CAAB579C1C94}"/>
              </a:ext>
            </a:extLst>
          </p:cNvPr>
          <p:cNvSpPr>
            <a:spLocks noGrp="1"/>
          </p:cNvSpPr>
          <p:nvPr/>
        </p:nvSpPr>
        <p:spPr>
          <a:xfrm>
            <a:off x="781050" y="18840450"/>
            <a:ext cx="1047750" cy="523875"/>
          </a:xfrm>
          <a:prstGeom prst="rect">
            <a:avLst/>
          </a:prstGeom>
          <a:noFill/>
          <a:ln w="0">
            <a:noFill/>
            <a:prstDash val="solid"/>
          </a:ln>
        </p:spPr>
        <p:txBody>
          <a:bodyPr anchor="ctr"/>
          <a:lstStyle/>
          <a:p>
            <a:pPr algn="l">
              <a:buNone/>
              <a:defRPr sz="2700" b="1">
                <a:solidFill>
                  <a:srgbClr val="0A3F73"/>
                </a:solidFill>
              </a:defRPr>
            </a:pPr>
            <a:r>
              <a:rPr sz="2700" b="1">
                <a:solidFill>
                  <a:srgbClr val="0A3F73"/>
                </a:solidFill>
              </a:rPr>
              <a:t>26</a:t>
            </a:r>
          </a:p>
        </p:txBody>
      </p:sp>
      <p:sp>
        <p:nvSpPr>
          <p:cNvPr id="44" name="Retângulo 43">
            <a:extLst>
              <a:ext uri="{FF2B5EF4-FFF2-40B4-BE49-F238E27FC236}">
                <a16:creationId xmlns:a16="http://schemas.microsoft.com/office/drawing/2014/main" id="{2EF1F5FF-AA07-40E6-9B01-46EBE7480965}"/>
              </a:ext>
            </a:extLst>
          </p:cNvPr>
          <p:cNvSpPr>
            <a:spLocks noGrp="1"/>
          </p:cNvSpPr>
          <p:nvPr/>
        </p:nvSpPr>
        <p:spPr>
          <a:xfrm>
            <a:off x="1828800" y="18859500"/>
            <a:ext cx="1581150" cy="523875"/>
          </a:xfrm>
          <a:prstGeom prst="rect">
            <a:avLst/>
          </a:prstGeom>
          <a:noFill/>
          <a:ln w="0">
            <a:noFill/>
            <a:prstDash val="solid"/>
          </a:ln>
        </p:spPr>
        <p:txBody>
          <a:bodyPr anchor="ctr"/>
          <a:lstStyle/>
          <a:p>
            <a:pPr algn="l">
              <a:buNone/>
              <a:defRPr sz="1350" b="1">
                <a:solidFill>
                  <a:srgbClr val="0B2343"/>
                </a:solidFill>
              </a:defRPr>
            </a:pPr>
            <a:r>
              <a:rPr sz="1350" b="1">
                <a:solidFill>
                  <a:srgbClr val="0B2343"/>
                </a:solidFill>
              </a:rPr>
              <a:t>estados + DF</a:t>
            </a:r>
          </a:p>
        </p:txBody>
      </p:sp>
      <p:sp>
        <p:nvSpPr>
          <p:cNvPr id="45" name="Retângulo Arredondado 44">
            <a:extLst>
              <a:ext uri="{FF2B5EF4-FFF2-40B4-BE49-F238E27FC236}">
                <a16:creationId xmlns:a16="http://schemas.microsoft.com/office/drawing/2014/main" id="{2551CA22-EF15-4501-96DD-5BB949428648}"/>
              </a:ext>
            </a:extLst>
          </p:cNvPr>
          <p:cNvSpPr>
            <a:spLocks noGrp="1"/>
          </p:cNvSpPr>
          <p:nvPr/>
        </p:nvSpPr>
        <p:spPr>
          <a:xfrm>
            <a:off x="609600" y="19821525"/>
            <a:ext cx="2952750" cy="866775"/>
          </a:xfrm>
          <a:prstGeom prst="roundRect">
            <a:avLst>
              <a:gd name="adj" fmla="val 15385"/>
            </a:avLst>
          </a:prstGeom>
          <a:solidFill>
            <a:srgbClr val="E5F1F8"/>
          </a:solidFill>
          <a:ln w="0">
            <a:noFill/>
            <a:prstDash val="solid"/>
          </a:ln>
        </p:spPr>
        <p:txBody>
          <a:bodyPr/>
          <a:lstStyle/>
          <a:p>
            <a:endParaRPr/>
          </a:p>
        </p:txBody>
      </p:sp>
      <p:sp>
        <p:nvSpPr>
          <p:cNvPr id="46" name="Retângulo 45">
            <a:extLst>
              <a:ext uri="{FF2B5EF4-FFF2-40B4-BE49-F238E27FC236}">
                <a16:creationId xmlns:a16="http://schemas.microsoft.com/office/drawing/2014/main" id="{3945E618-723F-4F73-ADD8-79430CD395D3}"/>
              </a:ext>
            </a:extLst>
          </p:cNvPr>
          <p:cNvSpPr>
            <a:spLocks noGrp="1"/>
          </p:cNvSpPr>
          <p:nvPr/>
        </p:nvSpPr>
        <p:spPr>
          <a:xfrm>
            <a:off x="781050" y="19897725"/>
            <a:ext cx="1047750" cy="523875"/>
          </a:xfrm>
          <a:prstGeom prst="rect">
            <a:avLst/>
          </a:prstGeom>
          <a:noFill/>
          <a:ln w="0">
            <a:noFill/>
            <a:prstDash val="solid"/>
          </a:ln>
        </p:spPr>
        <p:txBody>
          <a:bodyPr anchor="ctr"/>
          <a:lstStyle/>
          <a:p>
            <a:pPr algn="l">
              <a:buNone/>
              <a:defRPr sz="2700" b="1">
                <a:solidFill>
                  <a:srgbClr val="0A3F73"/>
                </a:solidFill>
              </a:defRPr>
            </a:pPr>
            <a:r>
              <a:rPr sz="2700" b="1">
                <a:solidFill>
                  <a:srgbClr val="0A3F73"/>
                </a:solidFill>
              </a:rPr>
              <a:t>38</a:t>
            </a:r>
          </a:p>
        </p:txBody>
      </p:sp>
      <p:sp>
        <p:nvSpPr>
          <p:cNvPr id="47" name="Retângulo 46">
            <a:extLst>
              <a:ext uri="{FF2B5EF4-FFF2-40B4-BE49-F238E27FC236}">
                <a16:creationId xmlns:a16="http://schemas.microsoft.com/office/drawing/2014/main" id="{15302BA2-B85A-42B5-B9F3-82469B0EECB0}"/>
              </a:ext>
            </a:extLst>
          </p:cNvPr>
          <p:cNvSpPr>
            <a:spLocks noGrp="1"/>
          </p:cNvSpPr>
          <p:nvPr/>
        </p:nvSpPr>
        <p:spPr>
          <a:xfrm>
            <a:off x="1828800" y="19916775"/>
            <a:ext cx="1581150" cy="523875"/>
          </a:xfrm>
          <a:prstGeom prst="rect">
            <a:avLst/>
          </a:prstGeom>
          <a:noFill/>
          <a:ln w="0">
            <a:noFill/>
            <a:prstDash val="solid"/>
          </a:ln>
        </p:spPr>
        <p:txBody>
          <a:bodyPr anchor="ctr"/>
          <a:lstStyle/>
          <a:p>
            <a:pPr algn="l">
              <a:buNone/>
              <a:defRPr sz="1350" b="1">
                <a:solidFill>
                  <a:srgbClr val="0B2343"/>
                </a:solidFill>
              </a:defRPr>
            </a:pPr>
            <a:r>
              <a:rPr sz="1350" b="1">
                <a:solidFill>
                  <a:srgbClr val="0B2343"/>
                </a:solidFill>
              </a:rPr>
              <a:t>participantes estrangeiros</a:t>
            </a:r>
          </a:p>
        </p:txBody>
      </p:sp>
      <p:sp>
        <p:nvSpPr>
          <p:cNvPr id="48" name="Retângulo 47">
            <a:extLst>
              <a:ext uri="{FF2B5EF4-FFF2-40B4-BE49-F238E27FC236}">
                <a16:creationId xmlns:a16="http://schemas.microsoft.com/office/drawing/2014/main" id="{EA8A27AF-F688-47E4-9D3D-4F3608E3F5E6}"/>
              </a:ext>
            </a:extLst>
          </p:cNvPr>
          <p:cNvSpPr>
            <a:spLocks noGrp="1"/>
          </p:cNvSpPr>
          <p:nvPr/>
        </p:nvSpPr>
        <p:spPr>
          <a:xfrm>
            <a:off x="609600" y="21145500"/>
            <a:ext cx="9067800" cy="609600"/>
          </a:xfrm>
          <a:prstGeom prst="rect">
            <a:avLst/>
          </a:prstGeom>
          <a:noFill/>
          <a:ln w="0">
            <a:noFill/>
            <a:prstDash val="solid"/>
          </a:ln>
        </p:spPr>
        <p:txBody>
          <a:bodyPr anchor="ctr"/>
          <a:lstStyle/>
          <a:p>
            <a:pPr algn="ctr">
              <a:buNone/>
              <a:defRPr sz="1875" b="1">
                <a:solidFill>
                  <a:srgbClr val="0A3F73"/>
                </a:solidFill>
              </a:defRPr>
            </a:pPr>
            <a:r>
              <a:rPr sz="1875" b="1">
                <a:solidFill>
                  <a:srgbClr val="0A3F73"/>
                </a:solidFill>
              </a:rPr>
              <a:t>Essa diversidade regional e cultural enriquece a formação, amplia o intercâmbio e cria redes científicas duradouras.</a:t>
            </a:r>
          </a:p>
        </p:txBody>
      </p:sp>
      <p:sp>
        <p:nvSpPr>
          <p:cNvPr id="49" name="Retângulo 48">
            <a:extLst>
              <a:ext uri="{FF2B5EF4-FFF2-40B4-BE49-F238E27FC236}">
                <a16:creationId xmlns:a16="http://schemas.microsoft.com/office/drawing/2014/main" id="{05D80B0E-DE06-4093-9DC2-FC90994BBAF2}"/>
              </a:ext>
            </a:extLst>
          </p:cNvPr>
          <p:cNvSpPr>
            <a:spLocks noGrp="1"/>
          </p:cNvSpPr>
          <p:nvPr/>
        </p:nvSpPr>
        <p:spPr>
          <a:xfrm>
            <a:off x="0" y="21907500"/>
            <a:ext cx="10287000" cy="7429500"/>
          </a:xfrm>
          <a:prstGeom prst="rect">
            <a:avLst/>
          </a:prstGeom>
          <a:gradFill>
            <a:gsLst>
              <a:gs pos="0">
                <a:srgbClr val="061D3B"/>
              </a:gs>
              <a:gs pos="58000">
                <a:srgbClr val="0B2C4C"/>
              </a:gs>
              <a:gs pos="100000">
                <a:srgbClr val="2A1832"/>
              </a:gs>
            </a:gsLst>
            <a:lin ang="8100000"/>
          </a:gradFill>
          <a:ln w="0">
            <a:noFill/>
            <a:prstDash val="solid"/>
          </a:ln>
        </p:spPr>
        <p:txBody>
          <a:bodyPr/>
          <a:lstStyle/>
          <a:p>
            <a:endParaRPr/>
          </a:p>
        </p:txBody>
      </p:sp>
      <p:sp>
        <p:nvSpPr>
          <p:cNvPr id="50" name="Retângulo 49">
            <a:extLst>
              <a:ext uri="{FF2B5EF4-FFF2-40B4-BE49-F238E27FC236}">
                <a16:creationId xmlns:a16="http://schemas.microsoft.com/office/drawing/2014/main" id="{77BA30EC-8543-41B4-BCDA-83CC9EAC365E}"/>
              </a:ext>
            </a:extLst>
          </p:cNvPr>
          <p:cNvSpPr>
            <a:spLocks noGrp="1"/>
          </p:cNvSpPr>
          <p:nvPr/>
        </p:nvSpPr>
        <p:spPr>
          <a:xfrm>
            <a:off x="609600" y="22479000"/>
            <a:ext cx="9067800" cy="266700"/>
          </a:xfrm>
          <a:prstGeom prst="rect">
            <a:avLst/>
          </a:prstGeom>
          <a:noFill/>
          <a:ln w="0">
            <a:noFill/>
            <a:prstDash val="solid"/>
          </a:ln>
        </p:spPr>
        <p:txBody>
          <a:bodyPr anchor="ctr"/>
          <a:lstStyle/>
          <a:p>
            <a:pPr algn="l">
              <a:buNone/>
              <a:defRPr sz="1200" b="1">
                <a:solidFill>
                  <a:srgbClr val="DE6062"/>
                </a:solidFill>
              </a:defRPr>
            </a:pPr>
            <a:r>
              <a:rPr sz="1200" b="1">
                <a:solidFill>
                  <a:srgbClr val="DE6062"/>
                </a:solidFill>
              </a:rPr>
              <a:t>DIVERSIDADE E FORMAÇÃO INTEGRAL</a:t>
            </a:r>
          </a:p>
        </p:txBody>
      </p:sp>
      <p:sp>
        <p:nvSpPr>
          <p:cNvPr id="51" name="Retângulo 50">
            <a:extLst>
              <a:ext uri="{FF2B5EF4-FFF2-40B4-BE49-F238E27FC236}">
                <a16:creationId xmlns:a16="http://schemas.microsoft.com/office/drawing/2014/main" id="{1BA0B9D2-C28D-4A2E-8DEF-C0C7904F9607}"/>
              </a:ext>
            </a:extLst>
          </p:cNvPr>
          <p:cNvSpPr>
            <a:spLocks noGrp="1"/>
          </p:cNvSpPr>
          <p:nvPr/>
        </p:nvSpPr>
        <p:spPr>
          <a:xfrm>
            <a:off x="609599" y="22802850"/>
            <a:ext cx="9223513" cy="628650"/>
          </a:xfrm>
          <a:prstGeom prst="rect">
            <a:avLst/>
          </a:prstGeom>
          <a:noFill/>
          <a:ln w="0">
            <a:noFill/>
            <a:prstDash val="solid"/>
          </a:ln>
        </p:spPr>
        <p:txBody>
          <a:bodyPr anchor="ctr"/>
          <a:lstStyle/>
          <a:p>
            <a:pPr algn="l">
              <a:buNone/>
              <a:defRPr sz="3225" b="1">
                <a:solidFill>
                  <a:srgbClr val="FFFFFF"/>
                </a:solidFill>
              </a:defRPr>
            </a:pPr>
            <a:r>
              <a:rPr sz="3225" b="1">
                <a:solidFill>
                  <a:srgbClr val="FFFFFF"/>
                </a:solidFill>
              </a:rPr>
              <a:t>Mais mulheres, mais perspectivas, ciência mais forte</a:t>
            </a:r>
          </a:p>
        </p:txBody>
      </p:sp>
      <p:sp>
        <p:nvSpPr>
          <p:cNvPr id="52" name="Retângulo Arredondado 51">
            <a:extLst>
              <a:ext uri="{FF2B5EF4-FFF2-40B4-BE49-F238E27FC236}">
                <a16:creationId xmlns:a16="http://schemas.microsoft.com/office/drawing/2014/main" id="{6D316EEE-B088-403D-813E-E980402AB983}"/>
              </a:ext>
            </a:extLst>
          </p:cNvPr>
          <p:cNvSpPr>
            <a:spLocks noGrp="1"/>
          </p:cNvSpPr>
          <p:nvPr/>
        </p:nvSpPr>
        <p:spPr>
          <a:xfrm>
            <a:off x="609600" y="23545800"/>
            <a:ext cx="1428750" cy="57150"/>
          </a:xfrm>
          <a:prstGeom prst="roundRect">
            <a:avLst>
              <a:gd name="adj" fmla="val 50000"/>
            </a:avLst>
          </a:prstGeom>
          <a:solidFill>
            <a:srgbClr val="DE6062"/>
          </a:solidFill>
          <a:ln w="0">
            <a:noFill/>
            <a:prstDash val="solid"/>
          </a:ln>
        </p:spPr>
        <p:txBody>
          <a:bodyPr/>
          <a:lstStyle/>
          <a:p>
            <a:endParaRPr/>
          </a:p>
        </p:txBody>
      </p:sp>
      <p:pic>
        <p:nvPicPr>
          <p:cNvPr id="225" name="Imagem 173"/>
          <p:cNvPicPr>
            <a:picLocks noChangeAspect="1"/>
          </p:cNvPicPr>
          <p:nvPr/>
        </p:nvPicPr>
        <p:blipFill>
          <a:blip r:embed="rId7"/>
          <a:stretch/>
        </p:blipFill>
        <p:spPr>
          <a:xfrm>
            <a:off x="613866" y="23907750"/>
            <a:ext cx="4563469" cy="2266950"/>
          </a:xfrm>
          <a:prstGeom prst="roundRect">
            <a:avLst>
              <a:gd name="adj" fmla="val 7563"/>
            </a:avLst>
          </a:prstGeom>
        </p:spPr>
      </p:pic>
      <p:pic>
        <p:nvPicPr>
          <p:cNvPr id="226" name="Imagem 174"/>
          <p:cNvPicPr>
            <a:picLocks noChangeAspect="1"/>
          </p:cNvPicPr>
          <p:nvPr/>
        </p:nvPicPr>
        <p:blipFill>
          <a:blip r:embed="rId8"/>
          <a:stretch/>
        </p:blipFill>
        <p:spPr>
          <a:xfrm>
            <a:off x="5467457" y="23723828"/>
            <a:ext cx="4209837" cy="2577643"/>
          </a:xfrm>
          <a:prstGeom prst="roundRect">
            <a:avLst>
              <a:gd name="adj" fmla="val 6618"/>
            </a:avLst>
          </a:prstGeom>
        </p:spPr>
      </p:pic>
      <p:sp>
        <p:nvSpPr>
          <p:cNvPr id="55" name="Retângulo 54">
            <a:extLst>
              <a:ext uri="{FF2B5EF4-FFF2-40B4-BE49-F238E27FC236}">
                <a16:creationId xmlns:a16="http://schemas.microsoft.com/office/drawing/2014/main" id="{4D86E7B2-4DB9-40AF-B1EF-6F2CB5E7F4AE}"/>
              </a:ext>
            </a:extLst>
          </p:cNvPr>
          <p:cNvSpPr>
            <a:spLocks noGrp="1"/>
          </p:cNvSpPr>
          <p:nvPr/>
        </p:nvSpPr>
        <p:spPr>
          <a:xfrm>
            <a:off x="609600" y="26384250"/>
            <a:ext cx="4572000" cy="552450"/>
          </a:xfrm>
          <a:prstGeom prst="rect">
            <a:avLst/>
          </a:prstGeom>
          <a:noFill/>
          <a:ln w="0">
            <a:noFill/>
            <a:prstDash val="solid"/>
          </a:ln>
        </p:spPr>
        <p:txBody>
          <a:bodyPr anchor="ctr"/>
          <a:lstStyle/>
          <a:p>
            <a:pPr algn="ctr">
              <a:buNone/>
              <a:defRPr sz="1650" b="1">
                <a:solidFill>
                  <a:srgbClr val="FFFFFF"/>
                </a:solidFill>
              </a:defRPr>
            </a:pPr>
            <a:r>
              <a:rPr sz="1650" b="1">
                <a:solidFill>
                  <a:srgbClr val="FFFFFF"/>
                </a:solidFill>
              </a:rPr>
              <a:t>A participação feminina cresceu de 26% para 50% ao longo das edições.</a:t>
            </a:r>
          </a:p>
        </p:txBody>
      </p:sp>
      <p:sp>
        <p:nvSpPr>
          <p:cNvPr id="56" name="Retângulo 55">
            <a:extLst>
              <a:ext uri="{FF2B5EF4-FFF2-40B4-BE49-F238E27FC236}">
                <a16:creationId xmlns:a16="http://schemas.microsoft.com/office/drawing/2014/main" id="{A264AC84-6C95-456A-8BDD-0F51D37BDACE}"/>
              </a:ext>
            </a:extLst>
          </p:cNvPr>
          <p:cNvSpPr>
            <a:spLocks noGrp="1"/>
          </p:cNvSpPr>
          <p:nvPr/>
        </p:nvSpPr>
        <p:spPr>
          <a:xfrm>
            <a:off x="5467350" y="26365200"/>
            <a:ext cx="4210050" cy="952500"/>
          </a:xfrm>
          <a:prstGeom prst="rect">
            <a:avLst/>
          </a:prstGeom>
          <a:noFill/>
          <a:ln w="0">
            <a:noFill/>
            <a:prstDash val="solid"/>
          </a:ln>
        </p:spPr>
        <p:txBody>
          <a:bodyPr anchor="ctr"/>
          <a:lstStyle/>
          <a:p>
            <a:pPr algn="ctr">
              <a:buNone/>
              <a:defRPr sz="1500" b="0">
                <a:solidFill>
                  <a:srgbClr val="FFFFFF"/>
                </a:solidFill>
              </a:defRPr>
            </a:pPr>
            <a:r>
              <a:rPr sz="1500" b="0">
                <a:solidFill>
                  <a:srgbClr val="FFFFFF"/>
                </a:solidFill>
              </a:rPr>
              <a:t>Ética, integridade, comunicação, políticas científicas, empreendedorismo e divulgação complementam a formação experimental.</a:t>
            </a:r>
          </a:p>
        </p:txBody>
      </p:sp>
      <p:pic>
        <p:nvPicPr>
          <p:cNvPr id="229" name="Imagem 177"/>
          <p:cNvPicPr>
            <a:picLocks noChangeAspect="1"/>
          </p:cNvPicPr>
          <p:nvPr/>
        </p:nvPicPr>
        <p:blipFill>
          <a:blip r:embed="rId9"/>
          <a:srcRect t="39606" b="39606"/>
          <a:stretch>
            <a:fillRect/>
          </a:stretch>
        </p:blipFill>
        <p:spPr>
          <a:xfrm>
            <a:off x="609600" y="27622500"/>
            <a:ext cx="9067800" cy="1257300"/>
          </a:xfrm>
          <a:prstGeom prst="roundRect">
            <a:avLst>
              <a:gd name="adj" fmla="val 13636"/>
            </a:avLst>
          </a:prstGeom>
        </p:spPr>
      </p:pic>
      <p:sp>
        <p:nvSpPr>
          <p:cNvPr id="58" name="Retângulo 57">
            <a:extLst>
              <a:ext uri="{FF2B5EF4-FFF2-40B4-BE49-F238E27FC236}">
                <a16:creationId xmlns:a16="http://schemas.microsoft.com/office/drawing/2014/main" id="{2EF3306F-40E6-4E41-B482-A8A6B723C628}"/>
              </a:ext>
            </a:extLst>
          </p:cNvPr>
          <p:cNvSpPr>
            <a:spLocks noGrp="1"/>
          </p:cNvSpPr>
          <p:nvPr/>
        </p:nvSpPr>
        <p:spPr>
          <a:xfrm>
            <a:off x="0" y="29337000"/>
            <a:ext cx="10287000" cy="5715000"/>
          </a:xfrm>
          <a:prstGeom prst="rect">
            <a:avLst/>
          </a:prstGeom>
          <a:solidFill>
            <a:srgbClr val="FFFFFF"/>
          </a:solidFill>
          <a:ln w="0">
            <a:noFill/>
            <a:prstDash val="solid"/>
          </a:ln>
        </p:spPr>
        <p:txBody>
          <a:bodyPr/>
          <a:lstStyle/>
          <a:p>
            <a:endParaRPr/>
          </a:p>
        </p:txBody>
      </p:sp>
      <p:sp>
        <p:nvSpPr>
          <p:cNvPr id="59" name="Retângulo 58">
            <a:extLst>
              <a:ext uri="{FF2B5EF4-FFF2-40B4-BE49-F238E27FC236}">
                <a16:creationId xmlns:a16="http://schemas.microsoft.com/office/drawing/2014/main" id="{6F1BFB63-7172-4278-BC44-ED521FDCAE36}"/>
              </a:ext>
            </a:extLst>
          </p:cNvPr>
          <p:cNvSpPr>
            <a:spLocks noGrp="1"/>
          </p:cNvSpPr>
          <p:nvPr/>
        </p:nvSpPr>
        <p:spPr>
          <a:xfrm>
            <a:off x="609600" y="29908500"/>
            <a:ext cx="9067800" cy="266700"/>
          </a:xfrm>
          <a:prstGeom prst="rect">
            <a:avLst/>
          </a:prstGeom>
          <a:noFill/>
          <a:ln w="0">
            <a:noFill/>
            <a:prstDash val="solid"/>
          </a:ln>
        </p:spPr>
        <p:txBody>
          <a:bodyPr anchor="ctr"/>
          <a:lstStyle/>
          <a:p>
            <a:pPr algn="l">
              <a:buNone/>
              <a:defRPr sz="1200" b="1">
                <a:solidFill>
                  <a:srgbClr val="1BA4B0"/>
                </a:solidFill>
              </a:defRPr>
            </a:pPr>
            <a:r>
              <a:rPr sz="1200" b="1">
                <a:solidFill>
                  <a:srgbClr val="1BA4B0"/>
                </a:solidFill>
              </a:rPr>
              <a:t>IMPACTO DIRETO</a:t>
            </a:r>
          </a:p>
        </p:txBody>
      </p:sp>
      <p:sp>
        <p:nvSpPr>
          <p:cNvPr id="60" name="Retângulo 59">
            <a:extLst>
              <a:ext uri="{FF2B5EF4-FFF2-40B4-BE49-F238E27FC236}">
                <a16:creationId xmlns:a16="http://schemas.microsoft.com/office/drawing/2014/main" id="{F1C4A94B-A3B6-4E82-9B5F-D4D8490A2B7E}"/>
              </a:ext>
            </a:extLst>
          </p:cNvPr>
          <p:cNvSpPr>
            <a:spLocks noGrp="1"/>
          </p:cNvSpPr>
          <p:nvPr/>
        </p:nvSpPr>
        <p:spPr>
          <a:xfrm>
            <a:off x="609600" y="30232350"/>
            <a:ext cx="9067800" cy="628650"/>
          </a:xfrm>
          <a:prstGeom prst="rect">
            <a:avLst/>
          </a:prstGeom>
          <a:noFill/>
          <a:ln w="0">
            <a:noFill/>
            <a:prstDash val="solid"/>
          </a:ln>
        </p:spPr>
        <p:txBody>
          <a:bodyPr anchor="ctr"/>
          <a:lstStyle/>
          <a:p>
            <a:pPr algn="l">
              <a:buNone/>
              <a:defRPr sz="3225" b="1">
                <a:solidFill>
                  <a:srgbClr val="0B2343"/>
                </a:solidFill>
              </a:defRPr>
            </a:pPr>
            <a:r>
              <a:rPr sz="3225" b="1">
                <a:solidFill>
                  <a:srgbClr val="0B2343"/>
                </a:solidFill>
              </a:rPr>
              <a:t>Seu apoio reduz barreiras de participação</a:t>
            </a:r>
          </a:p>
        </p:txBody>
      </p:sp>
      <p:sp>
        <p:nvSpPr>
          <p:cNvPr id="61" name="Retângulo Arredondado 60">
            <a:extLst>
              <a:ext uri="{FF2B5EF4-FFF2-40B4-BE49-F238E27FC236}">
                <a16:creationId xmlns:a16="http://schemas.microsoft.com/office/drawing/2014/main" id="{6ACCB1BF-BAE0-4E97-AB6E-6945597AA91D}"/>
              </a:ext>
            </a:extLst>
          </p:cNvPr>
          <p:cNvSpPr>
            <a:spLocks noGrp="1"/>
          </p:cNvSpPr>
          <p:nvPr/>
        </p:nvSpPr>
        <p:spPr>
          <a:xfrm>
            <a:off x="609600" y="30975300"/>
            <a:ext cx="1428750" cy="57150"/>
          </a:xfrm>
          <a:prstGeom prst="roundRect">
            <a:avLst>
              <a:gd name="adj" fmla="val 50000"/>
            </a:avLst>
          </a:prstGeom>
          <a:solidFill>
            <a:srgbClr val="3AA6AD"/>
          </a:solidFill>
          <a:ln w="0">
            <a:noFill/>
            <a:prstDash val="solid"/>
          </a:ln>
        </p:spPr>
        <p:txBody>
          <a:bodyPr/>
          <a:lstStyle/>
          <a:p>
            <a:endParaRPr/>
          </a:p>
        </p:txBody>
      </p:sp>
      <p:sp>
        <p:nvSpPr>
          <p:cNvPr id="62" name="Retângulo 61">
            <a:extLst>
              <a:ext uri="{FF2B5EF4-FFF2-40B4-BE49-F238E27FC236}">
                <a16:creationId xmlns:a16="http://schemas.microsoft.com/office/drawing/2014/main" id="{FF8AFC4F-2CF5-40C8-ADB1-F01F258455A9}"/>
              </a:ext>
            </a:extLst>
          </p:cNvPr>
          <p:cNvSpPr>
            <a:spLocks noGrp="1"/>
          </p:cNvSpPr>
          <p:nvPr/>
        </p:nvSpPr>
        <p:spPr>
          <a:xfrm>
            <a:off x="609600" y="31356300"/>
            <a:ext cx="3429000" cy="742950"/>
          </a:xfrm>
          <a:prstGeom prst="rect">
            <a:avLst/>
          </a:prstGeom>
          <a:noFill/>
          <a:ln w="0">
            <a:noFill/>
            <a:prstDash val="solid"/>
          </a:ln>
        </p:spPr>
        <p:txBody>
          <a:bodyPr anchor="ctr"/>
          <a:lstStyle/>
          <a:p>
            <a:pPr algn="l">
              <a:buNone/>
              <a:defRPr sz="4125" b="1">
                <a:solidFill>
                  <a:srgbClr val="0A3F73"/>
                </a:solidFill>
              </a:defRPr>
            </a:pPr>
            <a:r>
              <a:rPr sz="4125" b="1">
                <a:solidFill>
                  <a:srgbClr val="0A3F73"/>
                </a:solidFill>
              </a:rPr>
              <a:t>R$ 300 mil</a:t>
            </a:r>
          </a:p>
        </p:txBody>
      </p:sp>
      <p:sp>
        <p:nvSpPr>
          <p:cNvPr id="63" name="Retângulo 62">
            <a:extLst>
              <a:ext uri="{FF2B5EF4-FFF2-40B4-BE49-F238E27FC236}">
                <a16:creationId xmlns:a16="http://schemas.microsoft.com/office/drawing/2014/main" id="{6FFA95DC-065C-49A9-83B7-ED3E69699711}"/>
              </a:ext>
            </a:extLst>
          </p:cNvPr>
          <p:cNvSpPr>
            <a:spLocks noGrp="1"/>
          </p:cNvSpPr>
          <p:nvPr/>
        </p:nvSpPr>
        <p:spPr>
          <a:xfrm>
            <a:off x="609600" y="32099250"/>
            <a:ext cx="3333750" cy="342900"/>
          </a:xfrm>
          <a:prstGeom prst="rect">
            <a:avLst/>
          </a:prstGeom>
          <a:noFill/>
          <a:ln w="0">
            <a:noFill/>
            <a:prstDash val="solid"/>
          </a:ln>
        </p:spPr>
        <p:txBody>
          <a:bodyPr anchor="ctr"/>
          <a:lstStyle/>
          <a:p>
            <a:pPr algn="l">
              <a:buNone/>
              <a:defRPr sz="1425" b="1">
                <a:solidFill>
                  <a:srgbClr val="50657C"/>
                </a:solidFill>
              </a:defRPr>
            </a:pPr>
            <a:r>
              <a:rPr sz="1425" b="1">
                <a:solidFill>
                  <a:srgbClr val="50657C"/>
                </a:solidFill>
              </a:rPr>
              <a:t>custo estimado da edição</a:t>
            </a:r>
          </a:p>
        </p:txBody>
      </p:sp>
      <p:sp>
        <p:nvSpPr>
          <p:cNvPr id="64" name="Retângulo 63">
            <a:extLst>
              <a:ext uri="{FF2B5EF4-FFF2-40B4-BE49-F238E27FC236}">
                <a16:creationId xmlns:a16="http://schemas.microsoft.com/office/drawing/2014/main" id="{EA396636-1B56-49F6-9B50-6FD106FA247F}"/>
              </a:ext>
            </a:extLst>
          </p:cNvPr>
          <p:cNvSpPr>
            <a:spLocks noGrp="1"/>
          </p:cNvSpPr>
          <p:nvPr/>
        </p:nvSpPr>
        <p:spPr>
          <a:xfrm>
            <a:off x="4095750" y="31318200"/>
            <a:ext cx="5581650" cy="1047750"/>
          </a:xfrm>
          <a:prstGeom prst="rect">
            <a:avLst/>
          </a:prstGeom>
          <a:noFill/>
          <a:ln w="0">
            <a:noFill/>
            <a:prstDash val="solid"/>
          </a:ln>
        </p:spPr>
        <p:txBody>
          <a:bodyPr anchor="ctr"/>
          <a:lstStyle/>
          <a:p>
            <a:pPr algn="l">
              <a:buNone/>
              <a:defRPr sz="1875" b="0">
                <a:solidFill>
                  <a:srgbClr val="0B2343"/>
                </a:solidFill>
              </a:defRPr>
            </a:pPr>
            <a:r>
              <a:rPr sz="1875" b="0">
                <a:solidFill>
                  <a:srgbClr val="0B2343"/>
                </a:solidFill>
              </a:rPr>
              <a:t>A maior parte dos patrocínios apoiará o deslocamento e a estadia de estudantes de regiões mais distantes, reduzindo barreiras e preservando a abrangência e o caráter inclusivo da Escola.</a:t>
            </a:r>
          </a:p>
        </p:txBody>
      </p:sp>
      <p:sp>
        <p:nvSpPr>
          <p:cNvPr id="65" name="Retângulo Arredondado 64">
            <a:extLst>
              <a:ext uri="{FF2B5EF4-FFF2-40B4-BE49-F238E27FC236}">
                <a16:creationId xmlns:a16="http://schemas.microsoft.com/office/drawing/2014/main" id="{DF68BFE7-BC74-4EBB-9013-121AFEF49C64}"/>
              </a:ext>
            </a:extLst>
          </p:cNvPr>
          <p:cNvSpPr>
            <a:spLocks noGrp="1"/>
          </p:cNvSpPr>
          <p:nvPr/>
        </p:nvSpPr>
        <p:spPr>
          <a:xfrm>
            <a:off x="609600" y="32861250"/>
            <a:ext cx="4362450" cy="742950"/>
          </a:xfrm>
          <a:prstGeom prst="roundRect">
            <a:avLst>
              <a:gd name="adj" fmla="val 15385"/>
            </a:avLst>
          </a:prstGeom>
          <a:solidFill>
            <a:srgbClr val="EDF5FA"/>
          </a:solidFill>
          <a:ln w="0">
            <a:noFill/>
            <a:prstDash val="solid"/>
          </a:ln>
        </p:spPr>
        <p:txBody>
          <a:bodyPr/>
          <a:lstStyle/>
          <a:p>
            <a:endParaRPr/>
          </a:p>
        </p:txBody>
      </p:sp>
      <p:sp>
        <p:nvSpPr>
          <p:cNvPr id="66" name="Retângulo Arredondado 65">
            <a:extLst>
              <a:ext uri="{FF2B5EF4-FFF2-40B4-BE49-F238E27FC236}">
                <a16:creationId xmlns:a16="http://schemas.microsoft.com/office/drawing/2014/main" id="{2570E288-A35A-4548-BDDA-D7EC3942167A}"/>
              </a:ext>
            </a:extLst>
          </p:cNvPr>
          <p:cNvSpPr>
            <a:spLocks noGrp="1"/>
          </p:cNvSpPr>
          <p:nvPr/>
        </p:nvSpPr>
        <p:spPr>
          <a:xfrm>
            <a:off x="609600" y="32861250"/>
            <a:ext cx="76200" cy="742950"/>
          </a:xfrm>
          <a:prstGeom prst="roundRect">
            <a:avLst>
              <a:gd name="adj" fmla="val 50000"/>
            </a:avLst>
          </a:prstGeom>
          <a:solidFill>
            <a:srgbClr val="F2B632"/>
          </a:solidFill>
          <a:ln w="0">
            <a:noFill/>
            <a:prstDash val="solid"/>
          </a:ln>
        </p:spPr>
        <p:txBody>
          <a:bodyPr/>
          <a:lstStyle/>
          <a:p>
            <a:endParaRPr/>
          </a:p>
        </p:txBody>
      </p:sp>
      <p:sp>
        <p:nvSpPr>
          <p:cNvPr id="67" name="Retângulo 66">
            <a:extLst>
              <a:ext uri="{FF2B5EF4-FFF2-40B4-BE49-F238E27FC236}">
                <a16:creationId xmlns:a16="http://schemas.microsoft.com/office/drawing/2014/main" id="{945E9ABF-5404-4F7A-9399-B14196F34220}"/>
              </a:ext>
            </a:extLst>
          </p:cNvPr>
          <p:cNvSpPr>
            <a:spLocks noGrp="1"/>
          </p:cNvSpPr>
          <p:nvPr/>
        </p:nvSpPr>
        <p:spPr>
          <a:xfrm>
            <a:off x="838200" y="32937450"/>
            <a:ext cx="1809750" cy="285750"/>
          </a:xfrm>
          <a:prstGeom prst="rect">
            <a:avLst/>
          </a:prstGeom>
          <a:noFill/>
          <a:ln w="0">
            <a:noFill/>
            <a:prstDash val="solid"/>
          </a:ln>
        </p:spPr>
        <p:txBody>
          <a:bodyPr anchor="ctr"/>
          <a:lstStyle/>
          <a:p>
            <a:pPr algn="l">
              <a:buNone/>
              <a:defRPr sz="1350" b="1">
                <a:solidFill>
                  <a:srgbClr val="0A3F73"/>
                </a:solidFill>
              </a:defRPr>
            </a:pPr>
            <a:r>
              <a:rPr sz="1350" b="1">
                <a:solidFill>
                  <a:srgbClr val="0A3F73"/>
                </a:solidFill>
              </a:rPr>
              <a:t>HOSPEDAGEM</a:t>
            </a:r>
          </a:p>
        </p:txBody>
      </p:sp>
      <p:sp>
        <p:nvSpPr>
          <p:cNvPr id="68" name="Retângulo 67">
            <a:extLst>
              <a:ext uri="{FF2B5EF4-FFF2-40B4-BE49-F238E27FC236}">
                <a16:creationId xmlns:a16="http://schemas.microsoft.com/office/drawing/2014/main" id="{CD68D329-4B0E-4C66-A2D4-7A48DB16813B}"/>
              </a:ext>
            </a:extLst>
          </p:cNvPr>
          <p:cNvSpPr>
            <a:spLocks noGrp="1"/>
          </p:cNvSpPr>
          <p:nvPr/>
        </p:nvSpPr>
        <p:spPr>
          <a:xfrm>
            <a:off x="2705100" y="32937450"/>
            <a:ext cx="2057400" cy="457200"/>
          </a:xfrm>
          <a:prstGeom prst="rect">
            <a:avLst/>
          </a:prstGeom>
          <a:noFill/>
          <a:ln w="0">
            <a:noFill/>
            <a:prstDash val="solid"/>
          </a:ln>
        </p:spPr>
        <p:txBody>
          <a:bodyPr anchor="ctr"/>
          <a:lstStyle/>
          <a:p>
            <a:pPr algn="l">
              <a:buNone/>
              <a:defRPr sz="1200" b="0">
                <a:solidFill>
                  <a:srgbClr val="50657C"/>
                </a:solidFill>
              </a:defRPr>
            </a:pPr>
            <a:r>
              <a:rPr sz="1200" b="0">
                <a:solidFill>
                  <a:srgbClr val="50657C"/>
                </a:solidFill>
              </a:rPr>
              <a:t>durante as duas semanas</a:t>
            </a:r>
          </a:p>
        </p:txBody>
      </p:sp>
      <p:sp>
        <p:nvSpPr>
          <p:cNvPr id="69" name="Retângulo Arredondado 68">
            <a:extLst>
              <a:ext uri="{FF2B5EF4-FFF2-40B4-BE49-F238E27FC236}">
                <a16:creationId xmlns:a16="http://schemas.microsoft.com/office/drawing/2014/main" id="{4956525F-139B-4DAD-B062-3566EB8B82A2}"/>
              </a:ext>
            </a:extLst>
          </p:cNvPr>
          <p:cNvSpPr>
            <a:spLocks noGrp="1"/>
          </p:cNvSpPr>
          <p:nvPr/>
        </p:nvSpPr>
        <p:spPr>
          <a:xfrm>
            <a:off x="5314950" y="32861250"/>
            <a:ext cx="4362450" cy="742950"/>
          </a:xfrm>
          <a:prstGeom prst="roundRect">
            <a:avLst>
              <a:gd name="adj" fmla="val 15385"/>
            </a:avLst>
          </a:prstGeom>
          <a:solidFill>
            <a:srgbClr val="EDF5FA"/>
          </a:solidFill>
          <a:ln w="0">
            <a:noFill/>
            <a:prstDash val="solid"/>
          </a:ln>
        </p:spPr>
        <p:txBody>
          <a:bodyPr/>
          <a:lstStyle/>
          <a:p>
            <a:endParaRPr/>
          </a:p>
        </p:txBody>
      </p:sp>
      <p:sp>
        <p:nvSpPr>
          <p:cNvPr id="70" name="Retângulo Arredondado 69">
            <a:extLst>
              <a:ext uri="{FF2B5EF4-FFF2-40B4-BE49-F238E27FC236}">
                <a16:creationId xmlns:a16="http://schemas.microsoft.com/office/drawing/2014/main" id="{A26E5E27-6403-4F0C-9652-777797226218}"/>
              </a:ext>
            </a:extLst>
          </p:cNvPr>
          <p:cNvSpPr>
            <a:spLocks noGrp="1"/>
          </p:cNvSpPr>
          <p:nvPr/>
        </p:nvSpPr>
        <p:spPr>
          <a:xfrm>
            <a:off x="5314950" y="32861250"/>
            <a:ext cx="76200" cy="742950"/>
          </a:xfrm>
          <a:prstGeom prst="roundRect">
            <a:avLst>
              <a:gd name="adj" fmla="val 50000"/>
            </a:avLst>
          </a:prstGeom>
          <a:solidFill>
            <a:srgbClr val="F2B632"/>
          </a:solidFill>
          <a:ln w="0">
            <a:noFill/>
            <a:prstDash val="solid"/>
          </a:ln>
        </p:spPr>
        <p:txBody>
          <a:bodyPr/>
          <a:lstStyle/>
          <a:p>
            <a:endParaRPr/>
          </a:p>
        </p:txBody>
      </p:sp>
      <p:sp>
        <p:nvSpPr>
          <p:cNvPr id="71" name="Retângulo 70">
            <a:extLst>
              <a:ext uri="{FF2B5EF4-FFF2-40B4-BE49-F238E27FC236}">
                <a16:creationId xmlns:a16="http://schemas.microsoft.com/office/drawing/2014/main" id="{E3CE5F69-3C53-4C69-8CE8-CE9AC097619A}"/>
              </a:ext>
            </a:extLst>
          </p:cNvPr>
          <p:cNvSpPr>
            <a:spLocks noGrp="1"/>
          </p:cNvSpPr>
          <p:nvPr/>
        </p:nvSpPr>
        <p:spPr>
          <a:xfrm>
            <a:off x="5543550" y="32937450"/>
            <a:ext cx="1809750" cy="285750"/>
          </a:xfrm>
          <a:prstGeom prst="rect">
            <a:avLst/>
          </a:prstGeom>
          <a:noFill/>
          <a:ln w="0">
            <a:noFill/>
            <a:prstDash val="solid"/>
          </a:ln>
        </p:spPr>
        <p:txBody>
          <a:bodyPr anchor="ctr"/>
          <a:lstStyle/>
          <a:p>
            <a:pPr algn="l">
              <a:buNone/>
              <a:defRPr sz="1350" b="1">
                <a:solidFill>
                  <a:srgbClr val="0A3F73"/>
                </a:solidFill>
              </a:defRPr>
            </a:pPr>
            <a:r>
              <a:rPr sz="1350" b="1">
                <a:solidFill>
                  <a:srgbClr val="0A3F73"/>
                </a:solidFill>
              </a:rPr>
              <a:t>DESLOCAMENTO</a:t>
            </a:r>
          </a:p>
        </p:txBody>
      </p:sp>
      <p:sp>
        <p:nvSpPr>
          <p:cNvPr id="72" name="Retângulo 71">
            <a:extLst>
              <a:ext uri="{FF2B5EF4-FFF2-40B4-BE49-F238E27FC236}">
                <a16:creationId xmlns:a16="http://schemas.microsoft.com/office/drawing/2014/main" id="{C6C35C54-44A6-469A-91BD-6C73DF29D0B5}"/>
              </a:ext>
            </a:extLst>
          </p:cNvPr>
          <p:cNvSpPr>
            <a:spLocks noGrp="1"/>
          </p:cNvSpPr>
          <p:nvPr/>
        </p:nvSpPr>
        <p:spPr>
          <a:xfrm>
            <a:off x="7410450" y="32937450"/>
            <a:ext cx="2057400" cy="457200"/>
          </a:xfrm>
          <a:prstGeom prst="rect">
            <a:avLst/>
          </a:prstGeom>
          <a:noFill/>
          <a:ln w="0">
            <a:noFill/>
            <a:prstDash val="solid"/>
          </a:ln>
        </p:spPr>
        <p:txBody>
          <a:bodyPr anchor="ctr"/>
          <a:lstStyle/>
          <a:p>
            <a:pPr algn="l">
              <a:buNone/>
              <a:defRPr sz="1200" b="0">
                <a:solidFill>
                  <a:srgbClr val="50657C"/>
                </a:solidFill>
              </a:defRPr>
            </a:pPr>
            <a:r>
              <a:rPr sz="1200" b="0">
                <a:solidFill>
                  <a:srgbClr val="50657C"/>
                </a:solidFill>
              </a:rPr>
              <a:t>para estudantes distantes</a:t>
            </a:r>
          </a:p>
        </p:txBody>
      </p:sp>
      <p:sp>
        <p:nvSpPr>
          <p:cNvPr id="73" name="Retângulo Arredondado 72">
            <a:extLst>
              <a:ext uri="{FF2B5EF4-FFF2-40B4-BE49-F238E27FC236}">
                <a16:creationId xmlns:a16="http://schemas.microsoft.com/office/drawing/2014/main" id="{5AF8FE79-51FC-4419-BB62-F8B43E0F0367}"/>
              </a:ext>
            </a:extLst>
          </p:cNvPr>
          <p:cNvSpPr>
            <a:spLocks noGrp="1"/>
          </p:cNvSpPr>
          <p:nvPr/>
        </p:nvSpPr>
        <p:spPr>
          <a:xfrm>
            <a:off x="609600" y="33832800"/>
            <a:ext cx="4362450" cy="742950"/>
          </a:xfrm>
          <a:prstGeom prst="roundRect">
            <a:avLst>
              <a:gd name="adj" fmla="val 15385"/>
            </a:avLst>
          </a:prstGeom>
          <a:solidFill>
            <a:srgbClr val="EDF5FA"/>
          </a:solidFill>
          <a:ln w="0">
            <a:noFill/>
            <a:prstDash val="solid"/>
          </a:ln>
        </p:spPr>
        <p:txBody>
          <a:bodyPr/>
          <a:lstStyle/>
          <a:p>
            <a:endParaRPr/>
          </a:p>
        </p:txBody>
      </p:sp>
      <p:sp>
        <p:nvSpPr>
          <p:cNvPr id="74" name="Retângulo Arredondado 73">
            <a:extLst>
              <a:ext uri="{FF2B5EF4-FFF2-40B4-BE49-F238E27FC236}">
                <a16:creationId xmlns:a16="http://schemas.microsoft.com/office/drawing/2014/main" id="{EFE4AABA-BBA5-4C7F-B7E7-CBFC5C4D23B5}"/>
              </a:ext>
            </a:extLst>
          </p:cNvPr>
          <p:cNvSpPr>
            <a:spLocks noGrp="1"/>
          </p:cNvSpPr>
          <p:nvPr/>
        </p:nvSpPr>
        <p:spPr>
          <a:xfrm>
            <a:off x="609600" y="33832800"/>
            <a:ext cx="76200" cy="742950"/>
          </a:xfrm>
          <a:prstGeom prst="roundRect">
            <a:avLst>
              <a:gd name="adj" fmla="val 50000"/>
            </a:avLst>
          </a:prstGeom>
          <a:solidFill>
            <a:srgbClr val="1BA4B0"/>
          </a:solidFill>
          <a:ln w="0">
            <a:noFill/>
            <a:prstDash val="solid"/>
          </a:ln>
        </p:spPr>
        <p:txBody>
          <a:bodyPr/>
          <a:lstStyle/>
          <a:p>
            <a:endParaRPr/>
          </a:p>
        </p:txBody>
      </p:sp>
      <p:sp>
        <p:nvSpPr>
          <p:cNvPr id="75" name="Retângulo 74">
            <a:extLst>
              <a:ext uri="{FF2B5EF4-FFF2-40B4-BE49-F238E27FC236}">
                <a16:creationId xmlns:a16="http://schemas.microsoft.com/office/drawing/2014/main" id="{1F9C8935-1E76-4A42-9CFD-C22B820E90BB}"/>
              </a:ext>
            </a:extLst>
          </p:cNvPr>
          <p:cNvSpPr>
            <a:spLocks noGrp="1"/>
          </p:cNvSpPr>
          <p:nvPr/>
        </p:nvSpPr>
        <p:spPr>
          <a:xfrm>
            <a:off x="838200" y="33909000"/>
            <a:ext cx="1809750" cy="285750"/>
          </a:xfrm>
          <a:prstGeom prst="rect">
            <a:avLst/>
          </a:prstGeom>
          <a:noFill/>
          <a:ln w="0">
            <a:noFill/>
            <a:prstDash val="solid"/>
          </a:ln>
        </p:spPr>
        <p:txBody>
          <a:bodyPr anchor="ctr"/>
          <a:lstStyle/>
          <a:p>
            <a:pPr algn="l">
              <a:buNone/>
              <a:defRPr sz="1350" b="1">
                <a:solidFill>
                  <a:srgbClr val="0A3F73"/>
                </a:solidFill>
              </a:defRPr>
            </a:pPr>
            <a:r>
              <a:rPr sz="1350" b="1">
                <a:solidFill>
                  <a:srgbClr val="0A3F73"/>
                </a:solidFill>
              </a:rPr>
              <a:t>INTEGRAÇÃO</a:t>
            </a:r>
          </a:p>
        </p:txBody>
      </p:sp>
      <p:sp>
        <p:nvSpPr>
          <p:cNvPr id="76" name="Retângulo 75">
            <a:extLst>
              <a:ext uri="{FF2B5EF4-FFF2-40B4-BE49-F238E27FC236}">
                <a16:creationId xmlns:a16="http://schemas.microsoft.com/office/drawing/2014/main" id="{680F008F-6242-459B-94B4-CF4F61B44FD8}"/>
              </a:ext>
            </a:extLst>
          </p:cNvPr>
          <p:cNvSpPr>
            <a:spLocks noGrp="1"/>
          </p:cNvSpPr>
          <p:nvPr/>
        </p:nvSpPr>
        <p:spPr>
          <a:xfrm>
            <a:off x="2705100" y="33909000"/>
            <a:ext cx="2057400" cy="457200"/>
          </a:xfrm>
          <a:prstGeom prst="rect">
            <a:avLst/>
          </a:prstGeom>
          <a:noFill/>
          <a:ln w="0">
            <a:noFill/>
            <a:prstDash val="solid"/>
          </a:ln>
        </p:spPr>
        <p:txBody>
          <a:bodyPr anchor="ctr"/>
          <a:lstStyle/>
          <a:p>
            <a:pPr algn="l">
              <a:buNone/>
              <a:defRPr sz="1200" b="0">
                <a:solidFill>
                  <a:srgbClr val="50657C"/>
                </a:solidFill>
              </a:defRPr>
            </a:pPr>
            <a:r>
              <a:rPr sz="1200" b="0">
                <a:solidFill>
                  <a:srgbClr val="50657C"/>
                </a:solidFill>
              </a:rPr>
              <a:t>acadêmica e cultural</a:t>
            </a:r>
          </a:p>
        </p:txBody>
      </p:sp>
      <p:sp>
        <p:nvSpPr>
          <p:cNvPr id="77" name="Retângulo Arredondado 76">
            <a:extLst>
              <a:ext uri="{FF2B5EF4-FFF2-40B4-BE49-F238E27FC236}">
                <a16:creationId xmlns:a16="http://schemas.microsoft.com/office/drawing/2014/main" id="{4B0EE40B-FAA0-46EF-A4EB-623B1284F13F}"/>
              </a:ext>
            </a:extLst>
          </p:cNvPr>
          <p:cNvSpPr>
            <a:spLocks noGrp="1"/>
          </p:cNvSpPr>
          <p:nvPr/>
        </p:nvSpPr>
        <p:spPr>
          <a:xfrm>
            <a:off x="5314950" y="33832800"/>
            <a:ext cx="4362450" cy="742950"/>
          </a:xfrm>
          <a:prstGeom prst="roundRect">
            <a:avLst>
              <a:gd name="adj" fmla="val 15385"/>
            </a:avLst>
          </a:prstGeom>
          <a:solidFill>
            <a:srgbClr val="EDF5FA"/>
          </a:solidFill>
          <a:ln w="0">
            <a:noFill/>
            <a:prstDash val="solid"/>
          </a:ln>
        </p:spPr>
        <p:txBody>
          <a:bodyPr/>
          <a:lstStyle/>
          <a:p>
            <a:endParaRPr/>
          </a:p>
        </p:txBody>
      </p:sp>
      <p:sp>
        <p:nvSpPr>
          <p:cNvPr id="78" name="Retângulo Arredondado 77">
            <a:extLst>
              <a:ext uri="{FF2B5EF4-FFF2-40B4-BE49-F238E27FC236}">
                <a16:creationId xmlns:a16="http://schemas.microsoft.com/office/drawing/2014/main" id="{BA259425-BE88-4C39-85CC-64FF59289CB7}"/>
              </a:ext>
            </a:extLst>
          </p:cNvPr>
          <p:cNvSpPr>
            <a:spLocks noGrp="1"/>
          </p:cNvSpPr>
          <p:nvPr/>
        </p:nvSpPr>
        <p:spPr>
          <a:xfrm>
            <a:off x="5314950" y="33832800"/>
            <a:ext cx="76200" cy="742950"/>
          </a:xfrm>
          <a:prstGeom prst="roundRect">
            <a:avLst>
              <a:gd name="adj" fmla="val 50000"/>
            </a:avLst>
          </a:prstGeom>
          <a:solidFill>
            <a:srgbClr val="1BA4B0"/>
          </a:solidFill>
          <a:ln w="0">
            <a:noFill/>
            <a:prstDash val="solid"/>
          </a:ln>
        </p:spPr>
        <p:txBody>
          <a:bodyPr/>
          <a:lstStyle/>
          <a:p>
            <a:endParaRPr/>
          </a:p>
        </p:txBody>
      </p:sp>
      <p:sp>
        <p:nvSpPr>
          <p:cNvPr id="79" name="Retângulo 78">
            <a:extLst>
              <a:ext uri="{FF2B5EF4-FFF2-40B4-BE49-F238E27FC236}">
                <a16:creationId xmlns:a16="http://schemas.microsoft.com/office/drawing/2014/main" id="{57CDB63C-8F24-4E6B-97F7-FB84F452F8BF}"/>
              </a:ext>
            </a:extLst>
          </p:cNvPr>
          <p:cNvSpPr>
            <a:spLocks noGrp="1"/>
          </p:cNvSpPr>
          <p:nvPr/>
        </p:nvSpPr>
        <p:spPr>
          <a:xfrm>
            <a:off x="5543550" y="33909000"/>
            <a:ext cx="1809750" cy="285750"/>
          </a:xfrm>
          <a:prstGeom prst="rect">
            <a:avLst/>
          </a:prstGeom>
          <a:noFill/>
          <a:ln w="0">
            <a:noFill/>
            <a:prstDash val="solid"/>
          </a:ln>
        </p:spPr>
        <p:txBody>
          <a:bodyPr anchor="ctr"/>
          <a:lstStyle/>
          <a:p>
            <a:pPr algn="l">
              <a:buNone/>
              <a:defRPr sz="1350" b="1">
                <a:solidFill>
                  <a:srgbClr val="0A3F73"/>
                </a:solidFill>
              </a:defRPr>
            </a:pPr>
            <a:r>
              <a:rPr sz="1350" b="1">
                <a:solidFill>
                  <a:srgbClr val="0A3F73"/>
                </a:solidFill>
              </a:rPr>
              <a:t>LOGÍSTICA</a:t>
            </a:r>
          </a:p>
        </p:txBody>
      </p:sp>
      <p:sp>
        <p:nvSpPr>
          <p:cNvPr id="80" name="Retângulo 79">
            <a:extLst>
              <a:ext uri="{FF2B5EF4-FFF2-40B4-BE49-F238E27FC236}">
                <a16:creationId xmlns:a16="http://schemas.microsoft.com/office/drawing/2014/main" id="{1B9ECE2C-212D-4C85-AC84-82732D16787A}"/>
              </a:ext>
            </a:extLst>
          </p:cNvPr>
          <p:cNvSpPr>
            <a:spLocks noGrp="1"/>
          </p:cNvSpPr>
          <p:nvPr/>
        </p:nvSpPr>
        <p:spPr>
          <a:xfrm>
            <a:off x="7410450" y="33909000"/>
            <a:ext cx="2057400" cy="457200"/>
          </a:xfrm>
          <a:prstGeom prst="rect">
            <a:avLst/>
          </a:prstGeom>
          <a:noFill/>
          <a:ln w="0">
            <a:noFill/>
            <a:prstDash val="solid"/>
          </a:ln>
        </p:spPr>
        <p:txBody>
          <a:bodyPr anchor="ctr"/>
          <a:lstStyle/>
          <a:p>
            <a:pPr algn="l">
              <a:buNone/>
              <a:defRPr sz="1200" b="0">
                <a:solidFill>
                  <a:srgbClr val="50657C"/>
                </a:solidFill>
              </a:defRPr>
            </a:pPr>
            <a:r>
              <a:rPr sz="1200" b="0">
                <a:solidFill>
                  <a:srgbClr val="50657C"/>
                </a:solidFill>
              </a:rPr>
              <a:t>laboratórios e atividades</a:t>
            </a:r>
          </a:p>
        </p:txBody>
      </p:sp>
      <p:sp>
        <p:nvSpPr>
          <p:cNvPr id="81" name="Retângulo 80">
            <a:extLst>
              <a:ext uri="{FF2B5EF4-FFF2-40B4-BE49-F238E27FC236}">
                <a16:creationId xmlns:a16="http://schemas.microsoft.com/office/drawing/2014/main" id="{AEA55A88-5DF2-40F2-9808-0B0ED960B9BE}"/>
              </a:ext>
            </a:extLst>
          </p:cNvPr>
          <p:cNvSpPr>
            <a:spLocks noGrp="1"/>
          </p:cNvSpPr>
          <p:nvPr/>
        </p:nvSpPr>
        <p:spPr>
          <a:xfrm>
            <a:off x="0" y="35052000"/>
            <a:ext cx="10287000" cy="6096000"/>
          </a:xfrm>
          <a:prstGeom prst="rect">
            <a:avLst/>
          </a:prstGeom>
          <a:gradFill>
            <a:gsLst>
              <a:gs pos="0">
                <a:srgbClr val="061D3B"/>
              </a:gs>
              <a:gs pos="58000">
                <a:srgbClr val="0A3148"/>
              </a:gs>
              <a:gs pos="100000">
                <a:srgbClr val="28192E"/>
              </a:gs>
            </a:gsLst>
            <a:lin ang="8100000"/>
          </a:gradFill>
          <a:ln w="0">
            <a:noFill/>
            <a:prstDash val="solid"/>
          </a:ln>
        </p:spPr>
        <p:txBody>
          <a:bodyPr/>
          <a:lstStyle/>
          <a:p>
            <a:endParaRPr/>
          </a:p>
        </p:txBody>
      </p:sp>
      <p:sp>
        <p:nvSpPr>
          <p:cNvPr id="82" name="Retângulo 81">
            <a:extLst>
              <a:ext uri="{FF2B5EF4-FFF2-40B4-BE49-F238E27FC236}">
                <a16:creationId xmlns:a16="http://schemas.microsoft.com/office/drawing/2014/main" id="{CEDE58F3-9C24-4AB6-9C5C-29E60C78F722}"/>
              </a:ext>
            </a:extLst>
          </p:cNvPr>
          <p:cNvSpPr>
            <a:spLocks noGrp="1"/>
          </p:cNvSpPr>
          <p:nvPr/>
        </p:nvSpPr>
        <p:spPr>
          <a:xfrm>
            <a:off x="609600" y="35623500"/>
            <a:ext cx="9067800" cy="266700"/>
          </a:xfrm>
          <a:prstGeom prst="rect">
            <a:avLst/>
          </a:prstGeom>
          <a:noFill/>
          <a:ln w="0">
            <a:noFill/>
            <a:prstDash val="solid"/>
          </a:ln>
        </p:spPr>
        <p:txBody>
          <a:bodyPr anchor="ctr"/>
          <a:lstStyle/>
          <a:p>
            <a:pPr algn="l">
              <a:buNone/>
              <a:defRPr sz="1200" b="1">
                <a:solidFill>
                  <a:srgbClr val="DE6062"/>
                </a:solidFill>
              </a:defRPr>
            </a:pPr>
            <a:r>
              <a:rPr sz="1200" b="1">
                <a:solidFill>
                  <a:srgbClr val="DE6062"/>
                </a:solidFill>
              </a:rPr>
              <a:t>PARCERIA</a:t>
            </a:r>
          </a:p>
        </p:txBody>
      </p:sp>
      <p:sp>
        <p:nvSpPr>
          <p:cNvPr id="83" name="Retângulo 82">
            <a:extLst>
              <a:ext uri="{FF2B5EF4-FFF2-40B4-BE49-F238E27FC236}">
                <a16:creationId xmlns:a16="http://schemas.microsoft.com/office/drawing/2014/main" id="{F5EFB6B1-170E-4EF8-921C-07EC15546EBD}"/>
              </a:ext>
            </a:extLst>
          </p:cNvPr>
          <p:cNvSpPr>
            <a:spLocks noGrp="1"/>
          </p:cNvSpPr>
          <p:nvPr/>
        </p:nvSpPr>
        <p:spPr>
          <a:xfrm>
            <a:off x="609600" y="35947350"/>
            <a:ext cx="9067800" cy="628650"/>
          </a:xfrm>
          <a:prstGeom prst="rect">
            <a:avLst/>
          </a:prstGeom>
          <a:noFill/>
          <a:ln w="0">
            <a:noFill/>
            <a:prstDash val="solid"/>
          </a:ln>
        </p:spPr>
        <p:txBody>
          <a:bodyPr anchor="ctr"/>
          <a:lstStyle/>
          <a:p>
            <a:pPr algn="l">
              <a:buNone/>
              <a:defRPr sz="3225" b="1">
                <a:solidFill>
                  <a:srgbClr val="FFFFFF"/>
                </a:solidFill>
              </a:defRPr>
            </a:pPr>
            <a:r>
              <a:rPr sz="3225" b="1">
                <a:solidFill>
                  <a:srgbClr val="FFFFFF"/>
                </a:solidFill>
              </a:rPr>
              <a:t>Quatro formas de fazer a diferença</a:t>
            </a:r>
          </a:p>
        </p:txBody>
      </p:sp>
      <p:sp>
        <p:nvSpPr>
          <p:cNvPr id="84" name="Retângulo Arredondado 83">
            <a:extLst>
              <a:ext uri="{FF2B5EF4-FFF2-40B4-BE49-F238E27FC236}">
                <a16:creationId xmlns:a16="http://schemas.microsoft.com/office/drawing/2014/main" id="{8DB84210-714F-42A6-AB6F-D914852068C8}"/>
              </a:ext>
            </a:extLst>
          </p:cNvPr>
          <p:cNvSpPr>
            <a:spLocks noGrp="1"/>
          </p:cNvSpPr>
          <p:nvPr/>
        </p:nvSpPr>
        <p:spPr>
          <a:xfrm>
            <a:off x="609600" y="36690300"/>
            <a:ext cx="1428750" cy="57150"/>
          </a:xfrm>
          <a:prstGeom prst="roundRect">
            <a:avLst>
              <a:gd name="adj" fmla="val 50000"/>
            </a:avLst>
          </a:prstGeom>
          <a:solidFill>
            <a:srgbClr val="DE6062"/>
          </a:solidFill>
          <a:ln w="0">
            <a:noFill/>
            <a:prstDash val="solid"/>
          </a:ln>
        </p:spPr>
        <p:txBody>
          <a:bodyPr/>
          <a:lstStyle/>
          <a:p>
            <a:endParaRPr/>
          </a:p>
        </p:txBody>
      </p:sp>
      <p:sp>
        <p:nvSpPr>
          <p:cNvPr id="85" name="Retângulo 84">
            <a:extLst>
              <a:ext uri="{FF2B5EF4-FFF2-40B4-BE49-F238E27FC236}">
                <a16:creationId xmlns:a16="http://schemas.microsoft.com/office/drawing/2014/main" id="{1BC42304-DE4F-472D-98C1-31BCB8D1E811}"/>
              </a:ext>
            </a:extLst>
          </p:cNvPr>
          <p:cNvSpPr>
            <a:spLocks noGrp="1"/>
          </p:cNvSpPr>
          <p:nvPr/>
        </p:nvSpPr>
        <p:spPr>
          <a:xfrm>
            <a:off x="609600" y="36814125"/>
            <a:ext cx="9067800" cy="400050"/>
          </a:xfrm>
          <a:prstGeom prst="rect">
            <a:avLst/>
          </a:prstGeom>
          <a:noFill/>
          <a:ln w="0">
            <a:noFill/>
            <a:prstDash val="solid"/>
          </a:ln>
        </p:spPr>
        <p:txBody>
          <a:bodyPr anchor="ctr"/>
          <a:lstStyle/>
          <a:p>
            <a:pPr algn="l">
              <a:buNone/>
              <a:defRPr sz="1500" b="1">
                <a:solidFill>
                  <a:srgbClr val="BCE7EE"/>
                </a:solidFill>
              </a:defRPr>
            </a:pPr>
            <a:r>
              <a:rPr sz="1500" b="1">
                <a:solidFill>
                  <a:srgbClr val="BCE7EE"/>
                </a:solidFill>
              </a:rPr>
              <a:t>Contrapartidas cumulativas • escolha o nível de presença da sua marca</a:t>
            </a:r>
          </a:p>
        </p:txBody>
      </p:sp>
      <p:sp>
        <p:nvSpPr>
          <p:cNvPr id="106" name="Retângulo 105">
            <a:extLst>
              <a:ext uri="{FF2B5EF4-FFF2-40B4-BE49-F238E27FC236}">
                <a16:creationId xmlns:a16="http://schemas.microsoft.com/office/drawing/2014/main" id="{55EB3863-3992-4FD6-85CC-95414870C101}"/>
              </a:ext>
            </a:extLst>
          </p:cNvPr>
          <p:cNvSpPr>
            <a:spLocks noGrp="1"/>
          </p:cNvSpPr>
          <p:nvPr/>
        </p:nvSpPr>
        <p:spPr>
          <a:xfrm>
            <a:off x="0" y="41148000"/>
            <a:ext cx="10287000" cy="5524500"/>
          </a:xfrm>
          <a:prstGeom prst="rect">
            <a:avLst/>
          </a:prstGeom>
          <a:solidFill>
            <a:srgbClr val="FFFFFF"/>
          </a:solidFill>
          <a:ln w="0">
            <a:noFill/>
            <a:prstDash val="solid"/>
          </a:ln>
        </p:spPr>
        <p:txBody>
          <a:bodyPr/>
          <a:lstStyle/>
          <a:p>
            <a:endParaRPr/>
          </a:p>
        </p:txBody>
      </p:sp>
      <p:sp>
        <p:nvSpPr>
          <p:cNvPr id="108" name="Retângulo 107">
            <a:extLst>
              <a:ext uri="{FF2B5EF4-FFF2-40B4-BE49-F238E27FC236}">
                <a16:creationId xmlns:a16="http://schemas.microsoft.com/office/drawing/2014/main" id="{BF4520C3-2D9B-411F-A01C-8E478182D96F}"/>
              </a:ext>
            </a:extLst>
          </p:cNvPr>
          <p:cNvSpPr>
            <a:spLocks noGrp="1"/>
          </p:cNvSpPr>
          <p:nvPr/>
        </p:nvSpPr>
        <p:spPr>
          <a:xfrm>
            <a:off x="4210050" y="41290875"/>
            <a:ext cx="5467350" cy="1381125"/>
          </a:xfrm>
          <a:prstGeom prst="rect">
            <a:avLst/>
          </a:prstGeom>
          <a:noFill/>
          <a:ln w="0">
            <a:noFill/>
            <a:prstDash val="solid"/>
          </a:ln>
        </p:spPr>
        <p:txBody>
          <a:bodyPr anchor="ctr"/>
          <a:lstStyle/>
          <a:p>
            <a:pPr algn="l">
              <a:buNone/>
              <a:defRPr sz="2775" b="1">
                <a:solidFill>
                  <a:srgbClr val="0B2343"/>
                </a:solidFill>
              </a:defRPr>
            </a:pPr>
            <a:r>
              <a:rPr sz="2775" b="1">
                <a:solidFill>
                  <a:srgbClr val="0B2343"/>
                </a:solidFill>
              </a:rPr>
              <a:t>VAMOS JUNTOS ESCREVER A PRÓXIMA DÉCADA DE HISTÓRIA?</a:t>
            </a:r>
          </a:p>
        </p:txBody>
      </p:sp>
      <p:sp>
        <p:nvSpPr>
          <p:cNvPr id="109" name="Retângulo 108">
            <a:extLst>
              <a:ext uri="{FF2B5EF4-FFF2-40B4-BE49-F238E27FC236}">
                <a16:creationId xmlns:a16="http://schemas.microsoft.com/office/drawing/2014/main" id="{73DCA626-1375-43C0-9BA6-F1CF432B2A45}"/>
              </a:ext>
            </a:extLst>
          </p:cNvPr>
          <p:cNvSpPr>
            <a:spLocks noGrp="1"/>
          </p:cNvSpPr>
          <p:nvPr/>
        </p:nvSpPr>
        <p:spPr>
          <a:xfrm>
            <a:off x="4210050" y="42767250"/>
            <a:ext cx="5467350" cy="1095375"/>
          </a:xfrm>
          <a:prstGeom prst="rect">
            <a:avLst/>
          </a:prstGeom>
          <a:noFill/>
          <a:ln w="0">
            <a:noFill/>
            <a:prstDash val="solid"/>
          </a:ln>
        </p:spPr>
        <p:txBody>
          <a:bodyPr anchor="ctr"/>
          <a:lstStyle/>
          <a:p>
            <a:pPr algn="l">
              <a:buNone/>
              <a:defRPr sz="1725" b="0">
                <a:solidFill>
                  <a:srgbClr val="50657C"/>
                </a:solidFill>
              </a:defRPr>
            </a:pPr>
            <a:r>
              <a:rPr sz="1725" b="0" dirty="0">
                <a:solidFill>
                  <a:srgbClr val="50657C"/>
                </a:solidFill>
              </a:rPr>
              <a:t>Associe </a:t>
            </a:r>
            <a:r>
              <a:rPr sz="1725" b="0" dirty="0" err="1">
                <a:solidFill>
                  <a:srgbClr val="50657C"/>
                </a:solidFill>
              </a:rPr>
              <a:t>sua</a:t>
            </a:r>
            <a:r>
              <a:rPr sz="1725" b="0" dirty="0">
                <a:solidFill>
                  <a:srgbClr val="50657C"/>
                </a:solidFill>
              </a:rPr>
              <a:t> </a:t>
            </a:r>
            <a:r>
              <a:rPr sz="1725" b="0" dirty="0" err="1">
                <a:solidFill>
                  <a:srgbClr val="50657C"/>
                </a:solidFill>
              </a:rPr>
              <a:t>marca</a:t>
            </a:r>
            <a:r>
              <a:rPr sz="1725" b="0" dirty="0">
                <a:solidFill>
                  <a:srgbClr val="50657C"/>
                </a:solidFill>
              </a:rPr>
              <a:t> a </a:t>
            </a:r>
            <a:r>
              <a:rPr sz="1725" b="0" dirty="0" err="1">
                <a:solidFill>
                  <a:srgbClr val="50657C"/>
                </a:solidFill>
              </a:rPr>
              <a:t>uma</a:t>
            </a:r>
            <a:r>
              <a:rPr sz="1725" b="0" dirty="0">
                <a:solidFill>
                  <a:srgbClr val="50657C"/>
                </a:solidFill>
              </a:rPr>
              <a:t> </a:t>
            </a:r>
            <a:r>
              <a:rPr sz="1725" b="0" dirty="0" err="1">
                <a:solidFill>
                  <a:srgbClr val="50657C"/>
                </a:solidFill>
              </a:rPr>
              <a:t>iniciativa</a:t>
            </a:r>
            <a:r>
              <a:rPr sz="1725" b="0" dirty="0">
                <a:solidFill>
                  <a:srgbClr val="50657C"/>
                </a:solidFill>
              </a:rPr>
              <a:t> </a:t>
            </a:r>
            <a:r>
              <a:rPr sz="1725" b="0" dirty="0" err="1">
                <a:solidFill>
                  <a:srgbClr val="50657C"/>
                </a:solidFill>
              </a:rPr>
              <a:t>formativa</a:t>
            </a:r>
            <a:r>
              <a:rPr sz="1725" b="0" dirty="0">
                <a:solidFill>
                  <a:srgbClr val="50657C"/>
                </a:solidFill>
              </a:rPr>
              <a:t>, </a:t>
            </a:r>
            <a:r>
              <a:rPr sz="1725" b="0" dirty="0" err="1">
                <a:solidFill>
                  <a:srgbClr val="50657C"/>
                </a:solidFill>
              </a:rPr>
              <a:t>multiplicadora</a:t>
            </a:r>
            <a:r>
              <a:rPr sz="1725" b="0" dirty="0">
                <a:solidFill>
                  <a:srgbClr val="50657C"/>
                </a:solidFill>
              </a:rPr>
              <a:t> e </a:t>
            </a:r>
            <a:r>
              <a:rPr sz="1725" b="0" dirty="0" err="1">
                <a:solidFill>
                  <a:srgbClr val="50657C"/>
                </a:solidFill>
              </a:rPr>
              <a:t>diversa</a:t>
            </a:r>
            <a:r>
              <a:rPr sz="1725" b="0" dirty="0">
                <a:solidFill>
                  <a:srgbClr val="50657C"/>
                </a:solidFill>
              </a:rPr>
              <a:t> — e </a:t>
            </a:r>
            <a:r>
              <a:rPr sz="1725" b="0" dirty="0" err="1">
                <a:solidFill>
                  <a:srgbClr val="50657C"/>
                </a:solidFill>
              </a:rPr>
              <a:t>aproxime</a:t>
            </a:r>
            <a:r>
              <a:rPr sz="1725" b="0" dirty="0">
                <a:solidFill>
                  <a:srgbClr val="50657C"/>
                </a:solidFill>
              </a:rPr>
              <a:t> </a:t>
            </a:r>
            <a:r>
              <a:rPr sz="1725" b="0" dirty="0" err="1">
                <a:solidFill>
                  <a:srgbClr val="50657C"/>
                </a:solidFill>
              </a:rPr>
              <a:t>suas</a:t>
            </a:r>
            <a:r>
              <a:rPr sz="1725" b="0" dirty="0">
                <a:solidFill>
                  <a:srgbClr val="50657C"/>
                </a:solidFill>
              </a:rPr>
              <a:t> </a:t>
            </a:r>
            <a:r>
              <a:rPr sz="1725" b="0" dirty="0" err="1">
                <a:solidFill>
                  <a:srgbClr val="50657C"/>
                </a:solidFill>
              </a:rPr>
              <a:t>soluções</a:t>
            </a:r>
            <a:r>
              <a:rPr sz="1725" b="0" dirty="0">
                <a:solidFill>
                  <a:srgbClr val="50657C"/>
                </a:solidFill>
              </a:rPr>
              <a:t> de </a:t>
            </a:r>
            <a:r>
              <a:rPr sz="1725" b="0" dirty="0" err="1">
                <a:solidFill>
                  <a:srgbClr val="50657C"/>
                </a:solidFill>
              </a:rPr>
              <a:t>atuais</a:t>
            </a:r>
            <a:r>
              <a:rPr sz="1725" b="0" dirty="0">
                <a:solidFill>
                  <a:srgbClr val="50657C"/>
                </a:solidFill>
              </a:rPr>
              <a:t> e </a:t>
            </a:r>
            <a:r>
              <a:rPr sz="1725" b="0" dirty="0" err="1">
                <a:solidFill>
                  <a:srgbClr val="50657C"/>
                </a:solidFill>
              </a:rPr>
              <a:t>futuros</a:t>
            </a:r>
            <a:r>
              <a:rPr sz="1725" b="0" dirty="0">
                <a:solidFill>
                  <a:srgbClr val="50657C"/>
                </a:solidFill>
              </a:rPr>
              <a:t> </a:t>
            </a:r>
            <a:r>
              <a:rPr sz="1725" b="0" dirty="0" err="1">
                <a:solidFill>
                  <a:srgbClr val="50657C"/>
                </a:solidFill>
              </a:rPr>
              <a:t>usuários</a:t>
            </a:r>
            <a:r>
              <a:rPr sz="1725" b="0" dirty="0">
                <a:solidFill>
                  <a:srgbClr val="50657C"/>
                </a:solidFill>
              </a:rPr>
              <a:t> de </a:t>
            </a:r>
            <a:r>
              <a:rPr sz="1725" b="0" dirty="0" err="1">
                <a:solidFill>
                  <a:srgbClr val="50657C"/>
                </a:solidFill>
              </a:rPr>
              <a:t>instrumentação</a:t>
            </a:r>
            <a:r>
              <a:rPr sz="1725" b="0" dirty="0">
                <a:solidFill>
                  <a:srgbClr val="50657C"/>
                </a:solidFill>
              </a:rPr>
              <a:t> </a:t>
            </a:r>
            <a:r>
              <a:rPr sz="1725" b="0" dirty="0" err="1">
                <a:solidFill>
                  <a:srgbClr val="50657C"/>
                </a:solidFill>
              </a:rPr>
              <a:t>científica</a:t>
            </a:r>
            <a:r>
              <a:rPr sz="1725" b="0" dirty="0">
                <a:solidFill>
                  <a:srgbClr val="50657C"/>
                </a:solidFill>
              </a:rPr>
              <a:t> </a:t>
            </a:r>
            <a:r>
              <a:rPr sz="1725" b="0" dirty="0" err="1">
                <a:solidFill>
                  <a:srgbClr val="50657C"/>
                </a:solidFill>
              </a:rPr>
              <a:t>avançada</a:t>
            </a:r>
            <a:r>
              <a:rPr sz="1725" b="0" dirty="0">
                <a:solidFill>
                  <a:srgbClr val="50657C"/>
                </a:solidFill>
              </a:rPr>
              <a:t>.</a:t>
            </a:r>
          </a:p>
        </p:txBody>
      </p:sp>
      <p:sp>
        <p:nvSpPr>
          <p:cNvPr id="158" name="Retângulo Arredondado 157">
            <a:extLst>
              <a:ext uri="{FF2B5EF4-FFF2-40B4-BE49-F238E27FC236}">
                <a16:creationId xmlns:a16="http://schemas.microsoft.com/office/drawing/2014/main" id="{AA11A5AE-0F60-EB31-1AE9-370652C18864}"/>
              </a:ext>
            </a:extLst>
          </p:cNvPr>
          <p:cNvSpPr>
            <a:spLocks noGrp="1"/>
          </p:cNvSpPr>
          <p:nvPr/>
        </p:nvSpPr>
        <p:spPr>
          <a:xfrm>
            <a:off x="450574" y="8018780"/>
            <a:ext cx="9369287" cy="1410970"/>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262" name="Imagem 112"/>
          <p:cNvPicPr>
            <a:picLocks noChangeAspect="1"/>
          </p:cNvPicPr>
          <p:nvPr/>
        </p:nvPicPr>
        <p:blipFill>
          <a:blip r:embed="rId10"/>
          <a:stretch>
            <a:fillRect/>
          </a:stretch>
        </p:blipFill>
        <p:spPr>
          <a:xfrm>
            <a:off x="6438900" y="57150"/>
            <a:ext cx="3848100" cy="2028825"/>
          </a:xfrm>
          <a:prstGeom prst="rect">
            <a:avLst/>
          </a:prstGeom>
        </p:spPr>
      </p:pic>
      <p:pic>
        <p:nvPicPr>
          <p:cNvPr id="263" name="Imagem 150"/>
          <p:cNvPicPr>
            <a:picLocks noChangeAspect="1"/>
          </p:cNvPicPr>
          <p:nvPr/>
        </p:nvPicPr>
        <p:blipFill>
          <a:blip r:embed="rId11"/>
          <a:stretch/>
        </p:blipFill>
        <p:spPr>
          <a:xfrm>
            <a:off x="609600" y="37195125"/>
            <a:ext cx="9067800" cy="3886200"/>
          </a:xfrm>
          <a:prstGeom prst="rect">
            <a:avLst/>
          </a:prstGeom>
        </p:spPr>
      </p:pic>
      <p:sp>
        <p:nvSpPr>
          <p:cNvPr id="15" name="Retângulo 14">
            <a:extLst>
              <a:ext uri="{FF2B5EF4-FFF2-40B4-BE49-F238E27FC236}">
                <a16:creationId xmlns:a16="http://schemas.microsoft.com/office/drawing/2014/main" id="{A6033E57-D098-414F-BBF1-4D122423F5BB}"/>
              </a:ext>
            </a:extLst>
          </p:cNvPr>
          <p:cNvSpPr>
            <a:spLocks noGrp="1"/>
          </p:cNvSpPr>
          <p:nvPr/>
        </p:nvSpPr>
        <p:spPr>
          <a:xfrm>
            <a:off x="609600" y="8096250"/>
            <a:ext cx="9067800" cy="1257300"/>
          </a:xfrm>
          <a:prstGeom prst="rect">
            <a:avLst/>
          </a:prstGeom>
          <a:noFill/>
          <a:ln w="38100">
            <a:noFill/>
            <a:prstDash val="solid"/>
          </a:ln>
        </p:spPr>
        <p:txBody>
          <a:bodyPr anchor="ctr"/>
          <a:lstStyle/>
          <a:p>
            <a:pPr>
              <a:buNone/>
              <a:defRPr sz="1875" b="0">
                <a:solidFill>
                  <a:srgbClr val="0B2343"/>
                </a:solidFill>
              </a:defRPr>
            </a:pPr>
            <a:r>
              <a:rPr sz="1875" b="0">
                <a:solidFill>
                  <a:schemeClr val="bg1"/>
                </a:solidFill>
              </a:rPr>
              <a:t>Durante duas semanas de </a:t>
            </a:r>
            <a:r>
              <a:rPr sz="1875" b="1">
                <a:solidFill>
                  <a:schemeClr val="bg1"/>
                </a:solidFill>
              </a:rPr>
              <a:t>imersão</a:t>
            </a:r>
            <a:r>
              <a:rPr sz="1875" b="0">
                <a:solidFill>
                  <a:schemeClr val="bg1"/>
                </a:solidFill>
              </a:rPr>
              <a:t>, estudantes operam </a:t>
            </a:r>
            <a:r>
              <a:rPr sz="1875" b="1">
                <a:solidFill>
                  <a:srgbClr val="FFC000"/>
                </a:solidFill>
              </a:rPr>
              <a:t>equipamentos avançados</a:t>
            </a:r>
            <a:r>
              <a:rPr sz="1875" b="0">
                <a:solidFill>
                  <a:schemeClr val="bg1"/>
                </a:solidFill>
              </a:rPr>
              <a:t>, enfrentam </a:t>
            </a:r>
            <a:r>
              <a:rPr sz="1875" b="1">
                <a:solidFill>
                  <a:srgbClr val="FFC000"/>
                </a:solidFill>
              </a:rPr>
              <a:t>problemas reais </a:t>
            </a:r>
            <a:r>
              <a:rPr sz="1875" b="0">
                <a:solidFill>
                  <a:schemeClr val="bg1"/>
                </a:solidFill>
              </a:rPr>
              <a:t>e analisam </a:t>
            </a:r>
            <a:r>
              <a:rPr sz="1875" b="1">
                <a:solidFill>
                  <a:srgbClr val="FFC000"/>
                </a:solidFill>
              </a:rPr>
              <a:t>resultados</a:t>
            </a:r>
            <a:r>
              <a:rPr sz="1875" b="0">
                <a:solidFill>
                  <a:schemeClr val="bg1"/>
                </a:solidFill>
              </a:rPr>
              <a:t> ao lado de pesquisadores.</a:t>
            </a:r>
            <a:r>
              <a:rPr sz="1875">
                <a:solidFill>
                  <a:schemeClr val="bg1"/>
                </a:solidFill>
              </a:rPr>
              <a:t> Esse contato direto aproxima</a:t>
            </a:r>
            <a:r>
              <a:rPr sz="1875" b="1">
                <a:solidFill>
                  <a:schemeClr val="bg1"/>
                </a:solidFill>
              </a:rPr>
              <a:t> </a:t>
            </a:r>
            <a:r>
              <a:rPr sz="1875" b="1">
                <a:solidFill>
                  <a:srgbClr val="FFC000"/>
                </a:solidFill>
              </a:rPr>
              <a:t>os laboratórios das soluções oferecidas pelas empresas parceiras e forma futuros usuários de instrumentação científica</a:t>
            </a:r>
            <a:r>
              <a:rPr sz="1875" b="1">
                <a:solidFill>
                  <a:schemeClr val="bg1"/>
                </a:solidFill>
              </a:rPr>
              <a:t>.</a:t>
            </a:r>
          </a:p>
        </p:txBody>
      </p:sp>
      <p:sp>
        <p:nvSpPr>
          <p:cNvPr id="159" name="Retângulo Arredondado 158">
            <a:extLst>
              <a:ext uri="{FF2B5EF4-FFF2-40B4-BE49-F238E27FC236}">
                <a16:creationId xmlns:a16="http://schemas.microsoft.com/office/drawing/2014/main" id="{6BD0DDF5-AEFD-3E5C-1874-40A1C34D0C83}"/>
              </a:ext>
            </a:extLst>
          </p:cNvPr>
          <p:cNvSpPr>
            <a:spLocks noGrp="1"/>
          </p:cNvSpPr>
          <p:nvPr/>
        </p:nvSpPr>
        <p:spPr>
          <a:xfrm>
            <a:off x="457200" y="15678150"/>
            <a:ext cx="9372600" cy="933450"/>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4" name="Retângulo 33">
            <a:extLst>
              <a:ext uri="{FF2B5EF4-FFF2-40B4-BE49-F238E27FC236}">
                <a16:creationId xmlns:a16="http://schemas.microsoft.com/office/drawing/2014/main" id="{11FE3163-091B-45FF-97EB-2D36810F6B55}"/>
              </a:ext>
            </a:extLst>
          </p:cNvPr>
          <p:cNvSpPr>
            <a:spLocks noGrp="1"/>
          </p:cNvSpPr>
          <p:nvPr/>
        </p:nvSpPr>
        <p:spPr>
          <a:xfrm>
            <a:off x="609600" y="15697200"/>
            <a:ext cx="9067800" cy="809625"/>
          </a:xfrm>
          <a:custGeom>
            <a:avLst/>
            <a:gdLst>
              <a:gd name="csX0" fmla="*/ 0 w 9067800"/>
              <a:gd name="csY0" fmla="*/ 0 h 857250"/>
              <a:gd name="csX1" fmla="*/ 476060 w 9067800"/>
              <a:gd name="csY1" fmla="*/ 0 h 857250"/>
              <a:gd name="csX2" fmla="*/ 770763 w 9067800"/>
              <a:gd name="csY2" fmla="*/ 0 h 857250"/>
              <a:gd name="csX3" fmla="*/ 1518856 w 9067800"/>
              <a:gd name="csY3" fmla="*/ 0 h 857250"/>
              <a:gd name="csX4" fmla="*/ 1994916 w 9067800"/>
              <a:gd name="csY4" fmla="*/ 0 h 857250"/>
              <a:gd name="csX5" fmla="*/ 2470975 w 9067800"/>
              <a:gd name="csY5" fmla="*/ 0 h 857250"/>
              <a:gd name="csX6" fmla="*/ 3219069 w 9067800"/>
              <a:gd name="csY6" fmla="*/ 0 h 857250"/>
              <a:gd name="csX7" fmla="*/ 3604450 w 9067800"/>
              <a:gd name="csY7" fmla="*/ 0 h 857250"/>
              <a:gd name="csX8" fmla="*/ 4352544 w 9067800"/>
              <a:gd name="csY8" fmla="*/ 0 h 857250"/>
              <a:gd name="csX9" fmla="*/ 5100638 w 9067800"/>
              <a:gd name="csY9" fmla="*/ 0 h 857250"/>
              <a:gd name="csX10" fmla="*/ 5667375 w 9067800"/>
              <a:gd name="csY10" fmla="*/ 0 h 857250"/>
              <a:gd name="csX11" fmla="*/ 6415469 w 9067800"/>
              <a:gd name="csY11" fmla="*/ 0 h 857250"/>
              <a:gd name="csX12" fmla="*/ 6891528 w 9067800"/>
              <a:gd name="csY12" fmla="*/ 0 h 857250"/>
              <a:gd name="csX13" fmla="*/ 7367588 w 9067800"/>
              <a:gd name="csY13" fmla="*/ 0 h 857250"/>
              <a:gd name="csX14" fmla="*/ 8025003 w 9067800"/>
              <a:gd name="csY14" fmla="*/ 0 h 857250"/>
              <a:gd name="csX15" fmla="*/ 8501063 w 9067800"/>
              <a:gd name="csY15" fmla="*/ 0 h 857250"/>
              <a:gd name="csX16" fmla="*/ 9067800 w 9067800"/>
              <a:gd name="csY16" fmla="*/ 0 h 857250"/>
              <a:gd name="csX17" fmla="*/ 9067800 w 9067800"/>
              <a:gd name="csY17" fmla="*/ 445770 h 857250"/>
              <a:gd name="csX18" fmla="*/ 9067800 w 9067800"/>
              <a:gd name="csY18" fmla="*/ 857250 h 857250"/>
              <a:gd name="csX19" fmla="*/ 8410385 w 9067800"/>
              <a:gd name="csY19" fmla="*/ 857250 h 857250"/>
              <a:gd name="csX20" fmla="*/ 8025003 w 9067800"/>
              <a:gd name="csY20" fmla="*/ 857250 h 857250"/>
              <a:gd name="csX21" fmla="*/ 7276910 w 9067800"/>
              <a:gd name="csY21" fmla="*/ 857250 h 857250"/>
              <a:gd name="csX22" fmla="*/ 6710172 w 9067800"/>
              <a:gd name="csY22" fmla="*/ 857250 h 857250"/>
              <a:gd name="csX23" fmla="*/ 6324791 w 9067800"/>
              <a:gd name="csY23" fmla="*/ 857250 h 857250"/>
              <a:gd name="csX24" fmla="*/ 5758053 w 9067800"/>
              <a:gd name="csY24" fmla="*/ 857250 h 857250"/>
              <a:gd name="csX25" fmla="*/ 5463350 w 9067800"/>
              <a:gd name="csY25" fmla="*/ 857250 h 857250"/>
              <a:gd name="csX26" fmla="*/ 5168646 w 9067800"/>
              <a:gd name="csY26" fmla="*/ 857250 h 857250"/>
              <a:gd name="csX27" fmla="*/ 4601909 w 9067800"/>
              <a:gd name="csY27" fmla="*/ 857250 h 857250"/>
              <a:gd name="csX28" fmla="*/ 4216527 w 9067800"/>
              <a:gd name="csY28" fmla="*/ 857250 h 857250"/>
              <a:gd name="csX29" fmla="*/ 3559112 w 9067800"/>
              <a:gd name="csY29" fmla="*/ 857250 h 857250"/>
              <a:gd name="csX30" fmla="*/ 3173730 w 9067800"/>
              <a:gd name="csY30" fmla="*/ 857250 h 857250"/>
              <a:gd name="csX31" fmla="*/ 2516315 w 9067800"/>
              <a:gd name="csY31" fmla="*/ 857250 h 857250"/>
              <a:gd name="csX32" fmla="*/ 2221611 w 9067800"/>
              <a:gd name="csY32" fmla="*/ 857250 h 857250"/>
              <a:gd name="csX33" fmla="*/ 1564196 w 9067800"/>
              <a:gd name="csY33" fmla="*/ 857250 h 857250"/>
              <a:gd name="csX34" fmla="*/ 1178814 w 9067800"/>
              <a:gd name="csY34" fmla="*/ 857250 h 857250"/>
              <a:gd name="csX35" fmla="*/ 884111 w 9067800"/>
              <a:gd name="csY35" fmla="*/ 857250 h 857250"/>
              <a:gd name="csX36" fmla="*/ 498729 w 9067800"/>
              <a:gd name="csY36" fmla="*/ 857250 h 857250"/>
              <a:gd name="csX37" fmla="*/ 0 w 9067800"/>
              <a:gd name="csY37" fmla="*/ 857250 h 857250"/>
              <a:gd name="csX38" fmla="*/ 0 w 9067800"/>
              <a:gd name="csY38" fmla="*/ 445770 h 857250"/>
              <a:gd name="csX39" fmla="*/ 0 w 9067800"/>
              <a:gd name="csY39" fmla="*/ 0 h 857250"/>
            </a:gdLst>
            <a:ahLst/>
            <a:cxnLst/>
            <a:rect l="l" t="t" r="r" b="b"/>
            <a:pathLst>
              <a:path w="9067800" h="857250">
                <a:moveTo>
                  <a:pt x="0" y="0"/>
                </a:moveTo>
                <a:cubicBezTo>
                  <a:pt x="177073" y="-39767"/>
                  <a:pt x="301953" y="4429"/>
                  <a:pt x="476060" y="0"/>
                </a:cubicBezTo>
                <a:cubicBezTo>
                  <a:pt x="650167" y="-4429"/>
                  <a:pt x="710939" y="34130"/>
                  <a:pt x="770763" y="0"/>
                </a:cubicBezTo>
                <a:cubicBezTo>
                  <a:pt x="830587" y="-34130"/>
                  <a:pt x="1255112" y="84463"/>
                  <a:pt x="1518856" y="0"/>
                </a:cubicBezTo>
                <a:cubicBezTo>
                  <a:pt x="1782600" y="-84463"/>
                  <a:pt x="1823299" y="7027"/>
                  <a:pt x="1994916" y="0"/>
                </a:cubicBezTo>
                <a:cubicBezTo>
                  <a:pt x="2166533" y="-7027"/>
                  <a:pt x="2313942" y="34625"/>
                  <a:pt x="2470975" y="0"/>
                </a:cubicBezTo>
                <a:cubicBezTo>
                  <a:pt x="2628008" y="-34625"/>
                  <a:pt x="2905552" y="23979"/>
                  <a:pt x="3219069" y="0"/>
                </a:cubicBezTo>
                <a:cubicBezTo>
                  <a:pt x="3532586" y="-23979"/>
                  <a:pt x="3521822" y="36663"/>
                  <a:pt x="3604450" y="0"/>
                </a:cubicBezTo>
                <a:cubicBezTo>
                  <a:pt x="3687078" y="-36663"/>
                  <a:pt x="4037699" y="23150"/>
                  <a:pt x="4352544" y="0"/>
                </a:cubicBezTo>
                <a:cubicBezTo>
                  <a:pt x="4667389" y="-23150"/>
                  <a:pt x="4892595" y="25804"/>
                  <a:pt x="5100638" y="0"/>
                </a:cubicBezTo>
                <a:cubicBezTo>
                  <a:pt x="5308681" y="-25804"/>
                  <a:pt x="5416486" y="15915"/>
                  <a:pt x="5667375" y="0"/>
                </a:cubicBezTo>
                <a:cubicBezTo>
                  <a:pt x="5918264" y="-15915"/>
                  <a:pt x="6041460" y="54286"/>
                  <a:pt x="6415469" y="0"/>
                </a:cubicBezTo>
                <a:cubicBezTo>
                  <a:pt x="6789478" y="-54286"/>
                  <a:pt x="6730216" y="8056"/>
                  <a:pt x="6891528" y="0"/>
                </a:cubicBezTo>
                <a:cubicBezTo>
                  <a:pt x="7052840" y="-8056"/>
                  <a:pt x="7133080" y="3210"/>
                  <a:pt x="7367588" y="0"/>
                </a:cubicBezTo>
                <a:cubicBezTo>
                  <a:pt x="7602096" y="-3210"/>
                  <a:pt x="7757195" y="35084"/>
                  <a:pt x="8025003" y="0"/>
                </a:cubicBezTo>
                <a:cubicBezTo>
                  <a:pt x="8292811" y="-35084"/>
                  <a:pt x="8300795" y="44614"/>
                  <a:pt x="8501063" y="0"/>
                </a:cubicBezTo>
                <a:cubicBezTo>
                  <a:pt x="8701331" y="-44614"/>
                  <a:pt x="8945232" y="54427"/>
                  <a:pt x="9067800" y="0"/>
                </a:cubicBezTo>
                <a:cubicBezTo>
                  <a:pt x="9111741" y="151973"/>
                  <a:pt x="9035185" y="333188"/>
                  <a:pt x="9067800" y="445770"/>
                </a:cubicBezTo>
                <a:cubicBezTo>
                  <a:pt x="9100415" y="558352"/>
                  <a:pt x="9043870" y="719070"/>
                  <a:pt x="9067800" y="857250"/>
                </a:cubicBezTo>
                <a:cubicBezTo>
                  <a:pt x="8863890" y="865891"/>
                  <a:pt x="8686209" y="801270"/>
                  <a:pt x="8410385" y="857250"/>
                </a:cubicBezTo>
                <a:cubicBezTo>
                  <a:pt x="8134561" y="913230"/>
                  <a:pt x="8143671" y="815065"/>
                  <a:pt x="8025003" y="857250"/>
                </a:cubicBezTo>
                <a:cubicBezTo>
                  <a:pt x="7906335" y="899435"/>
                  <a:pt x="7448199" y="782434"/>
                  <a:pt x="7276910" y="857250"/>
                </a:cubicBezTo>
                <a:cubicBezTo>
                  <a:pt x="7105621" y="932066"/>
                  <a:pt x="6895693" y="791156"/>
                  <a:pt x="6710172" y="857250"/>
                </a:cubicBezTo>
                <a:cubicBezTo>
                  <a:pt x="6524651" y="923344"/>
                  <a:pt x="6460215" y="842311"/>
                  <a:pt x="6324791" y="857250"/>
                </a:cubicBezTo>
                <a:cubicBezTo>
                  <a:pt x="6189367" y="872189"/>
                  <a:pt x="6019600" y="799923"/>
                  <a:pt x="5758053" y="857250"/>
                </a:cubicBezTo>
                <a:cubicBezTo>
                  <a:pt x="5496506" y="914577"/>
                  <a:pt x="5526301" y="832412"/>
                  <a:pt x="5463350" y="857250"/>
                </a:cubicBezTo>
                <a:cubicBezTo>
                  <a:pt x="5400399" y="882088"/>
                  <a:pt x="5279197" y="857229"/>
                  <a:pt x="5168646" y="857250"/>
                </a:cubicBezTo>
                <a:cubicBezTo>
                  <a:pt x="5058095" y="857271"/>
                  <a:pt x="4768637" y="792414"/>
                  <a:pt x="4601909" y="857250"/>
                </a:cubicBezTo>
                <a:cubicBezTo>
                  <a:pt x="4435181" y="922086"/>
                  <a:pt x="4388457" y="838727"/>
                  <a:pt x="4216527" y="857250"/>
                </a:cubicBezTo>
                <a:cubicBezTo>
                  <a:pt x="4044597" y="875773"/>
                  <a:pt x="3725184" y="823692"/>
                  <a:pt x="3559112" y="857250"/>
                </a:cubicBezTo>
                <a:cubicBezTo>
                  <a:pt x="3393041" y="890808"/>
                  <a:pt x="3313770" y="851499"/>
                  <a:pt x="3173730" y="857250"/>
                </a:cubicBezTo>
                <a:cubicBezTo>
                  <a:pt x="3033690" y="863001"/>
                  <a:pt x="2679586" y="813247"/>
                  <a:pt x="2516315" y="857250"/>
                </a:cubicBezTo>
                <a:cubicBezTo>
                  <a:pt x="2353045" y="901253"/>
                  <a:pt x="2346090" y="843945"/>
                  <a:pt x="2221611" y="857250"/>
                </a:cubicBezTo>
                <a:cubicBezTo>
                  <a:pt x="2097132" y="870555"/>
                  <a:pt x="1729278" y="846727"/>
                  <a:pt x="1564196" y="857250"/>
                </a:cubicBezTo>
                <a:cubicBezTo>
                  <a:pt x="1399115" y="867773"/>
                  <a:pt x="1256526" y="817835"/>
                  <a:pt x="1178814" y="857250"/>
                </a:cubicBezTo>
                <a:cubicBezTo>
                  <a:pt x="1101102" y="896665"/>
                  <a:pt x="965959" y="829983"/>
                  <a:pt x="884111" y="857250"/>
                </a:cubicBezTo>
                <a:cubicBezTo>
                  <a:pt x="802263" y="884517"/>
                  <a:pt x="664000" y="819252"/>
                  <a:pt x="498729" y="857250"/>
                </a:cubicBezTo>
                <a:cubicBezTo>
                  <a:pt x="333458" y="895248"/>
                  <a:pt x="171191" y="835266"/>
                  <a:pt x="0" y="857250"/>
                </a:cubicBezTo>
                <a:cubicBezTo>
                  <a:pt x="-46584" y="662923"/>
                  <a:pt x="344" y="554445"/>
                  <a:pt x="0" y="445770"/>
                </a:cubicBezTo>
                <a:cubicBezTo>
                  <a:pt x="-344" y="337095"/>
                  <a:pt x="27367" y="182530"/>
                  <a:pt x="0" y="0"/>
                </a:cubicBezTo>
                <a:close/>
              </a:path>
            </a:pathLst>
          </a:custGeom>
          <a:noFill/>
          <a:ln w="0">
            <a:noFill/>
            <a:prstDash val="solid"/>
          </a:ln>
        </p:spPr>
        <p:txBody>
          <a:bodyPr anchor="ctr"/>
          <a:lstStyle/>
          <a:p>
            <a:pPr algn="l">
              <a:buNone/>
              <a:defRPr sz="1800" b="0">
                <a:solidFill>
                  <a:srgbClr val="0B2343"/>
                </a:solidFill>
              </a:defRPr>
            </a:pPr>
            <a:r>
              <a:rPr sz="1800" b="0">
                <a:solidFill>
                  <a:schemeClr val="bg1"/>
                </a:solidFill>
              </a:rPr>
              <a:t>Historicamente, a Escola recebe estudantes de </a:t>
            </a:r>
            <a:r>
              <a:rPr sz="1800" b="1">
                <a:solidFill>
                  <a:srgbClr val="FFC000"/>
                </a:solidFill>
              </a:rPr>
              <a:t>todas as regiões do Brasil </a:t>
            </a:r>
            <a:r>
              <a:rPr sz="1800" b="0">
                <a:solidFill>
                  <a:schemeClr val="bg1"/>
                </a:solidFill>
              </a:rPr>
              <a:t>e também de outros países da </a:t>
            </a:r>
            <a:r>
              <a:rPr sz="1800" b="1">
                <a:solidFill>
                  <a:srgbClr val="FFC000"/>
                </a:solidFill>
              </a:rPr>
              <a:t>América Latina </a:t>
            </a:r>
            <a:r>
              <a:rPr sz="1800" b="0">
                <a:solidFill>
                  <a:schemeClr val="bg1"/>
                </a:solidFill>
              </a:rPr>
              <a:t>— muitos oriundos de instituições distantes dos grandes centros científicos e com acesso limitado a laboratórios de ponta.</a:t>
            </a:r>
          </a:p>
        </p:txBody>
      </p:sp>
      <p:pic>
        <p:nvPicPr>
          <p:cNvPr id="269" name="Imagem 163"/>
          <p:cNvPicPr>
            <a:picLocks noChangeAspect="1"/>
          </p:cNvPicPr>
          <p:nvPr/>
        </p:nvPicPr>
        <p:blipFill>
          <a:blip r:embed="rId12"/>
          <a:stretch>
            <a:fillRect/>
          </a:stretch>
        </p:blipFill>
        <p:spPr>
          <a:xfrm>
            <a:off x="2762250" y="45529500"/>
            <a:ext cx="2110740" cy="422148"/>
          </a:xfrm>
          <a:prstGeom prst="rect">
            <a:avLst/>
          </a:prstGeom>
        </p:spPr>
      </p:pic>
      <p:pic>
        <p:nvPicPr>
          <p:cNvPr id="270" name="Imagem 165"/>
          <p:cNvPicPr>
            <a:picLocks noChangeAspect="1"/>
          </p:cNvPicPr>
          <p:nvPr/>
        </p:nvPicPr>
        <p:blipFill>
          <a:blip r:embed="rId13"/>
          <a:stretch>
            <a:fillRect/>
          </a:stretch>
        </p:blipFill>
        <p:spPr>
          <a:xfrm>
            <a:off x="381000" y="45243750"/>
            <a:ext cx="2260283" cy="1033463"/>
          </a:xfrm>
          <a:prstGeom prst="rect">
            <a:avLst/>
          </a:prstGeom>
        </p:spPr>
      </p:pic>
      <p:pic>
        <p:nvPicPr>
          <p:cNvPr id="271" name="Imagem 1"/>
          <p:cNvPicPr>
            <a:picLocks noChangeAspect="1"/>
          </p:cNvPicPr>
          <p:nvPr/>
        </p:nvPicPr>
        <p:blipFill>
          <a:blip r:embed="rId14"/>
          <a:srcRect/>
          <a:stretch>
            <a:fillRect/>
          </a:stretch>
        </p:blipFill>
        <p:spPr>
          <a:xfrm>
            <a:off x="352425" y="41719500"/>
            <a:ext cx="3590925" cy="2133600"/>
          </a:xfrm>
          <a:prstGeom prst="roundRect">
            <a:avLst>
              <a:gd name="adj" fmla="val 5769"/>
            </a:avLst>
          </a:prstGeom>
        </p:spPr>
      </p:pic>
      <p:sp>
        <p:nvSpPr>
          <p:cNvPr id="176" name="Conheça a EAFExp">
            <a:hlinkClick r:id="rId15"/>
            <a:extLst>
              <a:ext uri="{FF2B5EF4-FFF2-40B4-BE49-F238E27FC236}">
                <a16:creationId xmlns:a16="http://schemas.microsoft.com/office/drawing/2014/main" id="{D02E8390-46D9-4838-A5B5-3D4345955BFA}"/>
              </a:ext>
            </a:extLst>
          </p:cNvPr>
          <p:cNvSpPr>
            <a:spLocks noGrp="1"/>
          </p:cNvSpPr>
          <p:nvPr/>
        </p:nvSpPr>
        <p:spPr>
          <a:xfrm>
            <a:off x="381000" y="43957891"/>
            <a:ext cx="2933700" cy="977900"/>
          </a:xfrm>
          <a:prstGeom prst="rect">
            <a:avLst/>
          </a:prstGeom>
          <a:blipFill>
            <a:blip r:embed="rId16"/>
            <a:stretch/>
          </a:blipFill>
          <a:ln w="0">
            <a:noFill/>
          </a:ln>
        </p:spPr>
        <p:txBody>
          <a:bodyPr/>
          <a:lstStyle/>
          <a:p>
            <a:endParaRPr lang="pt-BR"/>
          </a:p>
        </p:txBody>
      </p:sp>
      <p:sp>
        <p:nvSpPr>
          <p:cNvPr id="177" name="Visite o site do CBPF">
            <a:hlinkClick r:id="rId17"/>
            <a:extLst>
              <a:ext uri="{FF2B5EF4-FFF2-40B4-BE49-F238E27FC236}">
                <a16:creationId xmlns:a16="http://schemas.microsoft.com/office/drawing/2014/main" id="{21AFD85A-FE32-435B-AF89-DEF3913F9C60}"/>
              </a:ext>
            </a:extLst>
          </p:cNvPr>
          <p:cNvSpPr>
            <a:spLocks noGrp="1"/>
          </p:cNvSpPr>
          <p:nvPr/>
        </p:nvSpPr>
        <p:spPr>
          <a:xfrm>
            <a:off x="3676650" y="43957891"/>
            <a:ext cx="2933700" cy="977900"/>
          </a:xfrm>
          <a:prstGeom prst="rect">
            <a:avLst/>
          </a:prstGeom>
          <a:blipFill>
            <a:blip r:embed="rId18"/>
            <a:stretch/>
          </a:blipFill>
          <a:ln w="0">
            <a:noFill/>
          </a:ln>
        </p:spPr>
        <p:txBody>
          <a:bodyPr/>
          <a:lstStyle/>
          <a:p>
            <a:endParaRPr lang="pt-BR"/>
          </a:p>
        </p:txBody>
      </p:sp>
      <p:sp>
        <p:nvSpPr>
          <p:cNvPr id="178" name="Envie um e-mail à EAFExp">
            <a:hlinkClick r:id="rId19"/>
            <a:extLst>
              <a:ext uri="{FF2B5EF4-FFF2-40B4-BE49-F238E27FC236}">
                <a16:creationId xmlns:a16="http://schemas.microsoft.com/office/drawing/2014/main" id="{41DB2B34-B055-4155-83A7-0557034A4E55}"/>
              </a:ext>
            </a:extLst>
          </p:cNvPr>
          <p:cNvSpPr>
            <a:spLocks noGrp="1"/>
          </p:cNvSpPr>
          <p:nvPr/>
        </p:nvSpPr>
        <p:spPr>
          <a:xfrm>
            <a:off x="6972300" y="43957891"/>
            <a:ext cx="2933700" cy="977900"/>
          </a:xfrm>
          <a:prstGeom prst="rect">
            <a:avLst/>
          </a:prstGeom>
          <a:blipFill>
            <a:blip r:embed="rId20"/>
            <a:stretch/>
          </a:blipFill>
          <a:ln w="0">
            <a:noFill/>
          </a:ln>
        </p:spPr>
        <p:txBody>
          <a:bodyPr/>
          <a:lstStyle/>
          <a:p>
            <a:endParaRPr lang="pt-BR"/>
          </a:p>
        </p:txBody>
      </p:sp>
      <p:pic>
        <p:nvPicPr>
          <p:cNvPr id="2" name="Imagem 1">
            <a:extLst>
              <a:ext uri="{FF2B5EF4-FFF2-40B4-BE49-F238E27FC236}">
                <a16:creationId xmlns:a16="http://schemas.microsoft.com/office/drawing/2014/main" id="{CCB93A7C-3B1A-1535-461A-C947122D22E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181850" y="2304691"/>
            <a:ext cx="2328536" cy="1064915"/>
          </a:xfrm>
          <a:prstGeom prst="rect">
            <a:avLst/>
          </a:prstGeom>
          <a:solidFill>
            <a:schemeClr val="bg1"/>
          </a:solidFill>
          <a:effectLst>
            <a:softEdge rad="88900"/>
          </a:effectLst>
        </p:spPr>
      </p:pic>
    </p:spTree>
    <p:extLst>
      <p:ext uri="{BB962C8B-B14F-4D97-AF65-F5344CB8AC3E}">
        <p14:creationId xmlns:p14="http://schemas.microsoft.com/office/powerpoint/2010/main" val="172578164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473</Words>
  <Application>Microsoft Macintosh PowerPoint</Application>
  <DocSecurity>0</DocSecurity>
  <PresentationFormat>Personalizar</PresentationFormat>
  <Paragraphs>60</Paragraphs>
  <Slides>1</Slides>
  <Notes>1</Notes>
  <HiddenSlides>0</HiddenSlides>
  <MMClips>0</MMClips>
  <ScaleCrop>false</ScaleCrop>
  <HeadingPairs>
    <vt:vector size="6" baseType="variant">
      <vt:variant>
        <vt:lpstr>Fontes usadas</vt:lpstr>
      </vt:variant>
      <vt:variant>
        <vt:i4>1</vt:i4>
      </vt:variant>
      <vt:variant>
        <vt:lpstr>Tema</vt:lpstr>
      </vt:variant>
      <vt:variant>
        <vt:i4>1</vt:i4>
      </vt:variant>
      <vt:variant>
        <vt:lpstr>Títulos de slides</vt:lpstr>
      </vt:variant>
      <vt:variant>
        <vt:i4>1</vt:i4>
      </vt:variant>
    </vt:vector>
  </HeadingPairs>
  <TitlesOfParts>
    <vt:vector size="3" baseType="lpstr">
      <vt:lpstr>Calibri</vt:lpstr>
      <vt:lpstr>ChatGPT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Laboratorio de Materiais Magnéticos Multifuncionais</cp:lastModifiedBy>
  <cp:revision>1</cp:revision>
  <dcterms:created xsi:type="dcterms:W3CDTF">2026-09-07T20:09:37Z</dcterms:created>
  <dcterms:modified xsi:type="dcterms:W3CDTF">2026-09-07T20:28:52Z</dcterms:modified>
</cp:coreProperties>
</file>