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0287000" cy="466725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74"/>
    <p:restoredTop sz="94658"/>
  </p:normalViewPr>
  <p:slideViewPr>
    <p:cSldViewPr snapToGrid="0">
      <p:cViewPr>
        <p:scale>
          <a:sx n="103" d="100"/>
          <a:sy n="103" d="100"/>
        </p:scale>
        <p:origin x="1144" y="-24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Apresentação 10EAFExp_Patrocinio(3).pptx, fornecida pelo usuário: identidade visual, textos, fotografias, gráfico e indicadores.</a:t>
            </a:r>
          </a:p>
          <a:p>
            <a:r>
              <a:t>- IBGE, Malha Municipal Digital 2025: geometria cartográfica do mapa.</a:t>
            </a:r>
          </a:p>
          <a:p>
            <a:r>
              <a:t>- Folder ICHEP 2026, indicado pelo usuário: referência editorial para formato vertical contínuo.</a:t>
            </a:r>
          </a:p>
          <a:p>
            <a:r>
              <a:t>[Sources]</a:t>
            </a:r>
          </a:p>
          <a:p>
            <a:r>
              <a:t>Diversity layout restored exactly from the user-cited 10th_EAFExp_Sponsorship_Flyer_EN_Final.pptx, with original chart, captions and audience photograph. The English formation panel is from the user-consolidated 10th_EAFExp_Details_English.pptx, slide 10. Other current consolidated figures, wording, and clickable approved contact stickers retained.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hyperlink" Target="https://www.cbpf.br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hyperlink" Target="https://eafexp.pages.cbpf.br/2027/en/index.html" TargetMode="External"/><Relationship Id="rId10" Type="http://schemas.openxmlformats.org/officeDocument/2006/relationships/image" Target="../media/image8.png"/><Relationship Id="rId19" Type="http://schemas.openxmlformats.org/officeDocument/2006/relationships/hyperlink" Target="mailto:eafexp@cbpf.br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m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287000" cy="61436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BEA7A67-88E6-4B69-B518-6A9DF0D1809A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6191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IMMERSIVE, DIVERSE TRAINING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27E94D9-F77B-4753-8C12-2DBA46D2A6EB}"/>
              </a:ext>
            </a:extLst>
          </p:cNvPr>
          <p:cNvSpPr>
            <a:spLocks noGrp="1"/>
          </p:cNvSpPr>
          <p:nvPr/>
        </p:nvSpPr>
        <p:spPr>
          <a:xfrm>
            <a:off x="609600" y="3028950"/>
            <a:ext cx="6286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0">
                <a:solidFill>
                  <a:srgbClr val="BCE7EE"/>
                </a:solidFill>
              </a:defRPr>
            </a:pPr>
            <a:r>
              <a:rPr sz="2325" b="0">
                <a:solidFill>
                  <a:srgbClr val="BCE7EE"/>
                </a:solidFill>
              </a:rPr>
              <a:t>Experimental science
that transforms careers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1C594B5-E02F-43E2-9CDF-4924483C9331}"/>
              </a:ext>
            </a:extLst>
          </p:cNvPr>
          <p:cNvSpPr>
            <a:spLocks noGrp="1"/>
          </p:cNvSpPr>
          <p:nvPr/>
        </p:nvSpPr>
        <p:spPr>
          <a:xfrm>
            <a:off x="609600" y="3857625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DE6062"/>
                </a:solidFill>
              </a:defRPr>
            </a:pPr>
            <a:r>
              <a:rPr sz="1650" b="1">
                <a:solidFill>
                  <a:srgbClr val="DE6062"/>
                </a:solidFill>
              </a:rPr>
              <a:t>SPONSORSHIP OPPORTUNITIES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A122C9D-5DA5-4BF3-BA08-7F1D1B550EC8}"/>
              </a:ext>
            </a:extLst>
          </p:cNvPr>
          <p:cNvSpPr>
            <a:spLocks noGrp="1"/>
          </p:cNvSpPr>
          <p:nvPr/>
        </p:nvSpPr>
        <p:spPr>
          <a:xfrm>
            <a:off x="609600" y="5381625"/>
            <a:ext cx="9067800" cy="28575"/>
          </a:xfrm>
          <a:prstGeom prst="rect">
            <a:avLst/>
          </a:prstGeom>
          <a:solidFill>
            <a:srgbClr val="1BA4B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0AF26F1-D913-4D76-8882-C16FEC1C4AFF}"/>
              </a:ext>
            </a:extLst>
          </p:cNvPr>
          <p:cNvSpPr>
            <a:spLocks noGrp="1"/>
          </p:cNvSpPr>
          <p:nvPr/>
        </p:nvSpPr>
        <p:spPr>
          <a:xfrm>
            <a:off x="609600" y="5543550"/>
            <a:ext cx="9067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Over 10 years advancing hands-on experience, nationwide reach, and international impact.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FF40C6D-90E1-4979-8785-B0D19825A31A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0287000" cy="77152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2EAF952-ACC6-420B-9317-B36464CA5DC8}"/>
              </a:ext>
            </a:extLst>
          </p:cNvPr>
          <p:cNvSpPr>
            <a:spLocks noGrp="1"/>
          </p:cNvSpPr>
          <p:nvPr/>
        </p:nvSpPr>
        <p:spPr>
          <a:xfrm>
            <a:off x="609600" y="6762750"/>
            <a:ext cx="9067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BA4B0"/>
                </a:solidFill>
              </a:defRPr>
            </a:pPr>
            <a:r>
              <a:rPr sz="1200" b="1">
                <a:solidFill>
                  <a:srgbClr val="1BA4B0"/>
                </a:solidFill>
              </a:rPr>
              <a:t>FULLY HANDS-ON TRAINING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3BC9200-DF1D-41D1-8771-34B69CBE376A}"/>
              </a:ext>
            </a:extLst>
          </p:cNvPr>
          <p:cNvSpPr>
            <a:spLocks noGrp="1"/>
          </p:cNvSpPr>
          <p:nvPr/>
        </p:nvSpPr>
        <p:spPr>
          <a:xfrm>
            <a:off x="609600" y="7066280"/>
            <a:ext cx="90678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0B2343"/>
                </a:solidFill>
              </a:defRPr>
            </a:pPr>
            <a:r>
              <a:rPr sz="3225" b="1">
                <a:solidFill>
                  <a:srgbClr val="0B2343"/>
                </a:solidFill>
              </a:rPr>
              <a:t>Learning science with state-of-the-art instrumentation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D2D7803E-34AD-4B3B-8F4B-C6F971083DC7}"/>
              </a:ext>
            </a:extLst>
          </p:cNvPr>
          <p:cNvSpPr>
            <a:spLocks noGrp="1"/>
          </p:cNvSpPr>
          <p:nvPr/>
        </p:nvSpPr>
        <p:spPr>
          <a:xfrm>
            <a:off x="609600" y="7829550"/>
            <a:ext cx="1428750" cy="57150"/>
          </a:xfrm>
          <a:prstGeom prst="roundRect">
            <a:avLst>
              <a:gd name="adj" fmla="val 50000"/>
            </a:avLst>
          </a:prstGeom>
          <a:solidFill>
            <a:srgbClr val="3AA6A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89" name="Imagem 136"/>
          <p:cNvPicPr>
            <a:picLocks noChangeAspect="1"/>
          </p:cNvPicPr>
          <p:nvPr/>
        </p:nvPicPr>
        <p:blipFill>
          <a:blip r:embed="rId4"/>
          <a:srcRect t="355" b="355"/>
          <a:stretch>
            <a:fillRect/>
          </a:stretch>
        </p:blipFill>
        <p:spPr>
          <a:xfrm>
            <a:off x="609600" y="9715500"/>
            <a:ext cx="4305300" cy="2857500"/>
          </a:xfrm>
          <a:prstGeom prst="roundRect">
            <a:avLst>
              <a:gd name="adj" fmla="val 6000"/>
            </a:avLst>
          </a:prstGeom>
        </p:spPr>
      </p:pic>
      <p:pic>
        <p:nvPicPr>
          <p:cNvPr id="190" name="Imagem 137"/>
          <p:cNvPicPr>
            <a:picLocks noChangeAspect="1"/>
          </p:cNvPicPr>
          <p:nvPr/>
        </p:nvPicPr>
        <p:blipFill>
          <a:blip r:embed="rId5"/>
          <a:srcRect t="355" b="355"/>
          <a:stretch>
            <a:fillRect/>
          </a:stretch>
        </p:blipFill>
        <p:spPr>
          <a:xfrm>
            <a:off x="5372100" y="9715500"/>
            <a:ext cx="4305300" cy="2857500"/>
          </a:xfrm>
          <a:prstGeom prst="roundRect">
            <a:avLst>
              <a:gd name="adj" fmla="val 6000"/>
            </a:avLst>
          </a:prstGeom>
        </p:spPr>
      </p:pic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57518A1D-EF69-4EB3-8416-5DEAE34A9A76}"/>
              </a:ext>
            </a:extLst>
          </p:cNvPr>
          <p:cNvSpPr>
            <a:spLocks noGrp="1"/>
          </p:cNvSpPr>
          <p:nvPr/>
        </p:nvSpPr>
        <p:spPr>
          <a:xfrm>
            <a:off x="609600" y="12858750"/>
            <a:ext cx="2038350" cy="704850"/>
          </a:xfrm>
          <a:prstGeom prst="roundRect">
            <a:avLst>
              <a:gd name="adj" fmla="val 18919"/>
            </a:avLst>
          </a:prstGeom>
          <a:solidFill>
            <a:srgbClr val="061D3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1DD9DD0-3D42-4957-BEDB-B1B1D58A4CEF}"/>
              </a:ext>
            </a:extLst>
          </p:cNvPr>
          <p:cNvSpPr>
            <a:spLocks noGrp="1"/>
          </p:cNvSpPr>
          <p:nvPr/>
        </p:nvSpPr>
        <p:spPr>
          <a:xfrm>
            <a:off x="723900" y="12992100"/>
            <a:ext cx="304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2B632"/>
                </a:solidFill>
              </a:defRPr>
            </a:pPr>
            <a:r>
              <a:rPr sz="2025" b="1">
                <a:solidFill>
                  <a:srgbClr val="F2B632"/>
                </a:solidFill>
              </a:rPr>
              <a:t>1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D3B7DC1-F328-420E-BDB2-DE50228A7BB0}"/>
              </a:ext>
            </a:extLst>
          </p:cNvPr>
          <p:cNvSpPr>
            <a:spLocks noGrp="1"/>
          </p:cNvSpPr>
          <p:nvPr/>
        </p:nvSpPr>
        <p:spPr>
          <a:xfrm>
            <a:off x="1085850" y="12925425"/>
            <a:ext cx="1428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Understand</a:t>
            </a:r>
          </a:p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the scientific question</a:t>
            </a:r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D793968D-B8B9-4C47-A7FA-722DA8858F85}"/>
              </a:ext>
            </a:extLst>
          </p:cNvPr>
          <p:cNvSpPr>
            <a:spLocks noGrp="1"/>
          </p:cNvSpPr>
          <p:nvPr/>
        </p:nvSpPr>
        <p:spPr>
          <a:xfrm>
            <a:off x="2876550" y="12858750"/>
            <a:ext cx="2038350" cy="704850"/>
          </a:xfrm>
          <a:prstGeom prst="roundRect">
            <a:avLst>
              <a:gd name="adj" fmla="val 18919"/>
            </a:avLst>
          </a:prstGeom>
          <a:solidFill>
            <a:srgbClr val="0A3F7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29DE7170-3CB0-4902-8748-8A9262D6213A}"/>
              </a:ext>
            </a:extLst>
          </p:cNvPr>
          <p:cNvSpPr>
            <a:spLocks noGrp="1"/>
          </p:cNvSpPr>
          <p:nvPr/>
        </p:nvSpPr>
        <p:spPr>
          <a:xfrm>
            <a:off x="2990850" y="12992100"/>
            <a:ext cx="304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2B632"/>
                </a:solidFill>
              </a:defRPr>
            </a:pPr>
            <a:r>
              <a:rPr sz="2025" b="1">
                <a:solidFill>
                  <a:srgbClr val="F2B632"/>
                </a:solidFill>
              </a:rPr>
              <a:t>2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D42FFD1B-8A0D-4B68-BC67-B87A9AF88BEB}"/>
              </a:ext>
            </a:extLst>
          </p:cNvPr>
          <p:cNvSpPr>
            <a:spLocks noGrp="1"/>
          </p:cNvSpPr>
          <p:nvPr/>
        </p:nvSpPr>
        <p:spPr>
          <a:xfrm>
            <a:off x="3352800" y="12925425"/>
            <a:ext cx="1428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Explore</a:t>
            </a:r>
          </a:p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techniques and instruments</a:t>
            </a:r>
          </a:p>
        </p:txBody>
      </p:sp>
      <p:sp>
        <p:nvSpPr>
          <p:cNvPr id="24" name="Retângulo Arredondado 23">
            <a:extLst>
              <a:ext uri="{FF2B5EF4-FFF2-40B4-BE49-F238E27FC236}">
                <a16:creationId xmlns:a16="http://schemas.microsoft.com/office/drawing/2014/main" id="{9BB78655-CF3E-457B-AECF-6936B32828C3}"/>
              </a:ext>
            </a:extLst>
          </p:cNvPr>
          <p:cNvSpPr>
            <a:spLocks noGrp="1"/>
          </p:cNvSpPr>
          <p:nvPr/>
        </p:nvSpPr>
        <p:spPr>
          <a:xfrm>
            <a:off x="5143500" y="12858750"/>
            <a:ext cx="2038350" cy="704850"/>
          </a:xfrm>
          <a:prstGeom prst="roundRect">
            <a:avLst>
              <a:gd name="adj" fmla="val 18919"/>
            </a:avLst>
          </a:prstGeom>
          <a:solidFill>
            <a:srgbClr val="061D3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0470AD58-2C2D-4471-B5DB-6705F0A36B2D}"/>
              </a:ext>
            </a:extLst>
          </p:cNvPr>
          <p:cNvSpPr>
            <a:spLocks noGrp="1"/>
          </p:cNvSpPr>
          <p:nvPr/>
        </p:nvSpPr>
        <p:spPr>
          <a:xfrm>
            <a:off x="5257800" y="12992100"/>
            <a:ext cx="304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2B632"/>
                </a:solidFill>
              </a:defRPr>
            </a:pPr>
            <a:r>
              <a:rPr sz="2025" b="1">
                <a:solidFill>
                  <a:srgbClr val="F2B632"/>
                </a:solidFill>
              </a:rPr>
              <a:t>3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7DB64E6-9C3C-4A9A-AD51-58FDE36D7065}"/>
              </a:ext>
            </a:extLst>
          </p:cNvPr>
          <p:cNvSpPr>
            <a:spLocks noGrp="1"/>
          </p:cNvSpPr>
          <p:nvPr/>
        </p:nvSpPr>
        <p:spPr>
          <a:xfrm>
            <a:off x="5619750" y="12925425"/>
            <a:ext cx="1428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Analyze</a:t>
            </a:r>
          </a:p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data and uncertainty</a:t>
            </a:r>
          </a:p>
        </p:txBody>
      </p:sp>
      <p:sp>
        <p:nvSpPr>
          <p:cNvPr id="27" name="Retângulo Arredondado 26">
            <a:extLst>
              <a:ext uri="{FF2B5EF4-FFF2-40B4-BE49-F238E27FC236}">
                <a16:creationId xmlns:a16="http://schemas.microsoft.com/office/drawing/2014/main" id="{0097B97F-AEBE-481F-93F6-9BDF825D6E3D}"/>
              </a:ext>
            </a:extLst>
          </p:cNvPr>
          <p:cNvSpPr>
            <a:spLocks noGrp="1"/>
          </p:cNvSpPr>
          <p:nvPr/>
        </p:nvSpPr>
        <p:spPr>
          <a:xfrm>
            <a:off x="7410450" y="12858750"/>
            <a:ext cx="2038350" cy="704850"/>
          </a:xfrm>
          <a:prstGeom prst="roundRect">
            <a:avLst>
              <a:gd name="adj" fmla="val 18919"/>
            </a:avLst>
          </a:prstGeom>
          <a:solidFill>
            <a:srgbClr val="0A3F7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DAADF55F-2F8A-4814-AFAF-91573D798992}"/>
              </a:ext>
            </a:extLst>
          </p:cNvPr>
          <p:cNvSpPr>
            <a:spLocks noGrp="1"/>
          </p:cNvSpPr>
          <p:nvPr/>
        </p:nvSpPr>
        <p:spPr>
          <a:xfrm>
            <a:off x="7524750" y="12992100"/>
            <a:ext cx="304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2B632"/>
                </a:solidFill>
              </a:defRPr>
            </a:pPr>
            <a:r>
              <a:rPr sz="2025" b="1">
                <a:solidFill>
                  <a:srgbClr val="F2B632"/>
                </a:solidFill>
              </a:rPr>
              <a:t>4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CFA371E7-A8AA-4FC9-A2C5-BC08B355544F}"/>
              </a:ext>
            </a:extLst>
          </p:cNvPr>
          <p:cNvSpPr>
            <a:spLocks noGrp="1"/>
          </p:cNvSpPr>
          <p:nvPr/>
        </p:nvSpPr>
        <p:spPr>
          <a:xfrm>
            <a:off x="7886700" y="12925425"/>
            <a:ext cx="1428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Communicate</a:t>
            </a:r>
          </a:p>
          <a:p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results and learning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87898591-465F-43E4-84BA-E6CA8F10135C}"/>
              </a:ext>
            </a:extLst>
          </p:cNvPr>
          <p:cNvSpPr>
            <a:spLocks noGrp="1"/>
          </p:cNvSpPr>
          <p:nvPr/>
        </p:nvSpPr>
        <p:spPr>
          <a:xfrm>
            <a:off x="0" y="13906500"/>
            <a:ext cx="10287000" cy="8001000"/>
          </a:xfrm>
          <a:prstGeom prst="rect">
            <a:avLst/>
          </a:prstGeom>
          <a:solidFill>
            <a:srgbClr val="F5F8F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1ADD136E-200B-4B1E-9E58-8D20153CA5CE}"/>
              </a:ext>
            </a:extLst>
          </p:cNvPr>
          <p:cNvSpPr>
            <a:spLocks noGrp="1"/>
          </p:cNvSpPr>
          <p:nvPr/>
        </p:nvSpPr>
        <p:spPr>
          <a:xfrm>
            <a:off x="609600" y="14478000"/>
            <a:ext cx="9067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BA4B0"/>
                </a:solidFill>
              </a:defRPr>
            </a:pPr>
            <a:r>
              <a:rPr sz="1200" b="1">
                <a:solidFill>
                  <a:srgbClr val="1BA4B0"/>
                </a:solidFill>
              </a:rPr>
              <a:t>NATIONWIDE REACH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0DBE7CB9-7BEE-4BE5-8791-F7621E967F99}"/>
              </a:ext>
            </a:extLst>
          </p:cNvPr>
          <p:cNvSpPr>
            <a:spLocks noGrp="1"/>
          </p:cNvSpPr>
          <p:nvPr/>
        </p:nvSpPr>
        <p:spPr>
          <a:xfrm>
            <a:off x="609600" y="14801850"/>
            <a:ext cx="90678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0B2343"/>
                </a:solidFill>
              </a:defRPr>
            </a:pPr>
            <a:r>
              <a:rPr sz="3225" b="1">
                <a:solidFill>
                  <a:srgbClr val="0B2343"/>
                </a:solidFill>
              </a:rPr>
              <a:t>A diverse, connected scientific community</a:t>
            </a:r>
          </a:p>
        </p:txBody>
      </p:sp>
      <p:sp>
        <p:nvSpPr>
          <p:cNvPr id="33" name="Retângulo Arredondado 32">
            <a:extLst>
              <a:ext uri="{FF2B5EF4-FFF2-40B4-BE49-F238E27FC236}">
                <a16:creationId xmlns:a16="http://schemas.microsoft.com/office/drawing/2014/main" id="{A6B4F9D4-8FDA-4457-93DB-83E1A8EC35F2}"/>
              </a:ext>
            </a:extLst>
          </p:cNvPr>
          <p:cNvSpPr>
            <a:spLocks noGrp="1"/>
          </p:cNvSpPr>
          <p:nvPr/>
        </p:nvSpPr>
        <p:spPr>
          <a:xfrm>
            <a:off x="609600" y="15544800"/>
            <a:ext cx="1428750" cy="57150"/>
          </a:xfrm>
          <a:prstGeom prst="roundRect">
            <a:avLst>
              <a:gd name="adj" fmla="val 50000"/>
            </a:avLst>
          </a:prstGeom>
          <a:solidFill>
            <a:srgbClr val="3AA6A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07" name="Imagem 155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4095767" y="16611600"/>
            <a:ext cx="5581615" cy="4489895"/>
          </a:xfrm>
          <a:prstGeom prst="rect">
            <a:avLst/>
          </a:prstGeom>
        </p:spPr>
      </p:pic>
      <p:sp>
        <p:nvSpPr>
          <p:cNvPr id="36" name="Retângulo Arredondado 35">
            <a:extLst>
              <a:ext uri="{FF2B5EF4-FFF2-40B4-BE49-F238E27FC236}">
                <a16:creationId xmlns:a16="http://schemas.microsoft.com/office/drawing/2014/main" id="{193505B8-12A6-4D47-A322-A4E5B9D9EA78}"/>
              </a:ext>
            </a:extLst>
          </p:cNvPr>
          <p:cNvSpPr>
            <a:spLocks noGrp="1"/>
          </p:cNvSpPr>
          <p:nvPr/>
        </p:nvSpPr>
        <p:spPr>
          <a:xfrm>
            <a:off x="609600" y="16649700"/>
            <a:ext cx="2952750" cy="866775"/>
          </a:xfrm>
          <a:prstGeom prst="roundRect">
            <a:avLst>
              <a:gd name="adj" fmla="val 15385"/>
            </a:avLst>
          </a:prstGeom>
          <a:solidFill>
            <a:srgbClr val="061D3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AC8402FD-67F9-4DBD-AE9B-3615201AC0A7}"/>
              </a:ext>
            </a:extLst>
          </p:cNvPr>
          <p:cNvSpPr>
            <a:spLocks noGrp="1"/>
          </p:cNvSpPr>
          <p:nvPr/>
        </p:nvSpPr>
        <p:spPr>
          <a:xfrm>
            <a:off x="781050" y="16725900"/>
            <a:ext cx="1047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705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C40BBCCF-3A1A-4576-96CB-2A9024299F9F}"/>
              </a:ext>
            </a:extLst>
          </p:cNvPr>
          <p:cNvSpPr>
            <a:spLocks noGrp="1"/>
          </p:cNvSpPr>
          <p:nvPr/>
        </p:nvSpPr>
        <p:spPr>
          <a:xfrm>
            <a:off x="1828800" y="16744950"/>
            <a:ext cx="15811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attendees</a:t>
            </a:r>
          </a:p>
        </p:txBody>
      </p:sp>
      <p:sp>
        <p:nvSpPr>
          <p:cNvPr id="39" name="Retângulo Arredondado 38">
            <a:extLst>
              <a:ext uri="{FF2B5EF4-FFF2-40B4-BE49-F238E27FC236}">
                <a16:creationId xmlns:a16="http://schemas.microsoft.com/office/drawing/2014/main" id="{5276E0D6-3973-4EC8-8028-BF7C5D69A885}"/>
              </a:ext>
            </a:extLst>
          </p:cNvPr>
          <p:cNvSpPr>
            <a:spLocks noGrp="1"/>
          </p:cNvSpPr>
          <p:nvPr/>
        </p:nvSpPr>
        <p:spPr>
          <a:xfrm>
            <a:off x="609600" y="17706975"/>
            <a:ext cx="2952750" cy="866775"/>
          </a:xfrm>
          <a:prstGeom prst="roundRect">
            <a:avLst>
              <a:gd name="adj" fmla="val 15385"/>
            </a:avLst>
          </a:prstGeom>
          <a:solidFill>
            <a:srgbClr val="E5F1F8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31D4FEA2-3C4A-4E73-A79C-AE8D6DAD139F}"/>
              </a:ext>
            </a:extLst>
          </p:cNvPr>
          <p:cNvSpPr>
            <a:spLocks noGrp="1"/>
          </p:cNvSpPr>
          <p:nvPr/>
        </p:nvSpPr>
        <p:spPr>
          <a:xfrm>
            <a:off x="781050" y="17783175"/>
            <a:ext cx="1047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0A3F73"/>
                </a:solidFill>
              </a:defRPr>
            </a:pPr>
            <a:r>
              <a:rPr sz="2700" b="1">
                <a:solidFill>
                  <a:srgbClr val="0A3F73"/>
                </a:solidFill>
              </a:rPr>
              <a:t>100+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D411B9CD-16B6-4BE6-9278-D029D4F3AE23}"/>
              </a:ext>
            </a:extLst>
          </p:cNvPr>
          <p:cNvSpPr>
            <a:spLocks noGrp="1"/>
          </p:cNvSpPr>
          <p:nvPr/>
        </p:nvSpPr>
        <p:spPr>
          <a:xfrm>
            <a:off x="1828800" y="17802225"/>
            <a:ext cx="15811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B2343"/>
                </a:solidFill>
              </a:defRPr>
            </a:pPr>
            <a:r>
              <a:rPr sz="1350" b="1">
                <a:solidFill>
                  <a:srgbClr val="0B2343"/>
                </a:solidFill>
              </a:rPr>
              <a:t>Brazilian universities</a:t>
            </a:r>
          </a:p>
        </p:txBody>
      </p:sp>
      <p:sp>
        <p:nvSpPr>
          <p:cNvPr id="42" name="Retângulo Arredondado 41">
            <a:extLst>
              <a:ext uri="{FF2B5EF4-FFF2-40B4-BE49-F238E27FC236}">
                <a16:creationId xmlns:a16="http://schemas.microsoft.com/office/drawing/2014/main" id="{0E18661A-7B78-43C5-B3DC-61D386E592C8}"/>
              </a:ext>
            </a:extLst>
          </p:cNvPr>
          <p:cNvSpPr>
            <a:spLocks noGrp="1"/>
          </p:cNvSpPr>
          <p:nvPr/>
        </p:nvSpPr>
        <p:spPr>
          <a:xfrm>
            <a:off x="609600" y="18764250"/>
            <a:ext cx="2952750" cy="866775"/>
          </a:xfrm>
          <a:prstGeom prst="roundRect">
            <a:avLst>
              <a:gd name="adj" fmla="val 15385"/>
            </a:avLst>
          </a:prstGeom>
          <a:solidFill>
            <a:srgbClr val="E5F1F8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A79D3C36-8ED2-4730-9F59-CAAB579C1C94}"/>
              </a:ext>
            </a:extLst>
          </p:cNvPr>
          <p:cNvSpPr>
            <a:spLocks noGrp="1"/>
          </p:cNvSpPr>
          <p:nvPr/>
        </p:nvSpPr>
        <p:spPr>
          <a:xfrm>
            <a:off x="781050" y="18840450"/>
            <a:ext cx="1047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0A3F73"/>
                </a:solidFill>
              </a:defRPr>
            </a:pPr>
            <a:r>
              <a:rPr sz="2700" b="1">
                <a:solidFill>
                  <a:srgbClr val="0A3F73"/>
                </a:solidFill>
              </a:rPr>
              <a:t>26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2EF1F5FF-AA07-40E6-9B01-46EBE7480965}"/>
              </a:ext>
            </a:extLst>
          </p:cNvPr>
          <p:cNvSpPr>
            <a:spLocks noGrp="1"/>
          </p:cNvSpPr>
          <p:nvPr/>
        </p:nvSpPr>
        <p:spPr>
          <a:xfrm>
            <a:off x="1828800" y="18859500"/>
            <a:ext cx="15811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B2343"/>
                </a:solidFill>
              </a:defRPr>
            </a:pPr>
            <a:r>
              <a:rPr sz="1350" b="1">
                <a:solidFill>
                  <a:srgbClr val="0B2343"/>
                </a:solidFill>
              </a:rPr>
              <a:t>states + Federal District</a:t>
            </a:r>
          </a:p>
        </p:txBody>
      </p:sp>
      <p:sp>
        <p:nvSpPr>
          <p:cNvPr id="45" name="Retângulo Arredondado 44">
            <a:extLst>
              <a:ext uri="{FF2B5EF4-FFF2-40B4-BE49-F238E27FC236}">
                <a16:creationId xmlns:a16="http://schemas.microsoft.com/office/drawing/2014/main" id="{2551CA22-EF15-4501-96DD-5BB949428648}"/>
              </a:ext>
            </a:extLst>
          </p:cNvPr>
          <p:cNvSpPr>
            <a:spLocks noGrp="1"/>
          </p:cNvSpPr>
          <p:nvPr/>
        </p:nvSpPr>
        <p:spPr>
          <a:xfrm>
            <a:off x="609600" y="19821525"/>
            <a:ext cx="2952750" cy="866775"/>
          </a:xfrm>
          <a:prstGeom prst="roundRect">
            <a:avLst>
              <a:gd name="adj" fmla="val 15385"/>
            </a:avLst>
          </a:prstGeom>
          <a:solidFill>
            <a:srgbClr val="E5F1F8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3945E618-723F-4F73-ADD8-79430CD395D3}"/>
              </a:ext>
            </a:extLst>
          </p:cNvPr>
          <p:cNvSpPr>
            <a:spLocks noGrp="1"/>
          </p:cNvSpPr>
          <p:nvPr/>
        </p:nvSpPr>
        <p:spPr>
          <a:xfrm>
            <a:off x="781050" y="19897725"/>
            <a:ext cx="1047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0A3F73"/>
                </a:solidFill>
              </a:defRPr>
            </a:pPr>
            <a:r>
              <a:rPr sz="2700" b="1">
                <a:solidFill>
                  <a:srgbClr val="0A3F73"/>
                </a:solidFill>
              </a:rPr>
              <a:t>38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15302BA2-B85A-42B5-B9F3-82469B0EECB0}"/>
              </a:ext>
            </a:extLst>
          </p:cNvPr>
          <p:cNvSpPr>
            <a:spLocks noGrp="1"/>
          </p:cNvSpPr>
          <p:nvPr/>
        </p:nvSpPr>
        <p:spPr>
          <a:xfrm>
            <a:off x="1828800" y="19916775"/>
            <a:ext cx="15811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B2343"/>
                </a:solidFill>
              </a:defRPr>
            </a:pPr>
            <a:r>
              <a:rPr sz="1350" b="1">
                <a:solidFill>
                  <a:srgbClr val="0B2343"/>
                </a:solidFill>
              </a:rPr>
              <a:t>international participants</a:t>
            </a: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EA8A27AF-F688-47E4-9D3D-4F3608E3F5E6}"/>
              </a:ext>
            </a:extLst>
          </p:cNvPr>
          <p:cNvSpPr>
            <a:spLocks noGrp="1"/>
          </p:cNvSpPr>
          <p:nvPr/>
        </p:nvSpPr>
        <p:spPr>
          <a:xfrm>
            <a:off x="609600" y="21145500"/>
            <a:ext cx="90678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0A3F73"/>
                </a:solidFill>
              </a:defRPr>
            </a:pPr>
            <a:r>
              <a:rPr sz="1875" b="1">
                <a:solidFill>
                  <a:srgbClr val="0A3F73"/>
                </a:solidFill>
              </a:rPr>
              <a:t>Regional and cultural diversity enriches the training, expands exchange, and builds lasting scientific networks.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05D80B0E-DE06-4093-9DC2-FC90994BBAF2}"/>
              </a:ext>
            </a:extLst>
          </p:cNvPr>
          <p:cNvSpPr>
            <a:spLocks noGrp="1"/>
          </p:cNvSpPr>
          <p:nvPr/>
        </p:nvSpPr>
        <p:spPr>
          <a:xfrm>
            <a:off x="0" y="21907500"/>
            <a:ext cx="10287000" cy="7429500"/>
          </a:xfrm>
          <a:prstGeom prst="rect">
            <a:avLst/>
          </a:prstGeom>
          <a:gradFill>
            <a:gsLst>
              <a:gs pos="0">
                <a:srgbClr val="061D3B"/>
              </a:gs>
              <a:gs pos="58000">
                <a:srgbClr val="0B2C4C"/>
              </a:gs>
              <a:gs pos="100000">
                <a:srgbClr val="2A1832"/>
              </a:gs>
            </a:gsLst>
            <a:lin ang="8100000"/>
          </a:gra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77BA30EC-8543-41B4-BCDA-83CC9EAC365E}"/>
              </a:ext>
            </a:extLst>
          </p:cNvPr>
          <p:cNvSpPr>
            <a:spLocks noGrp="1"/>
          </p:cNvSpPr>
          <p:nvPr/>
        </p:nvSpPr>
        <p:spPr>
          <a:xfrm>
            <a:off x="609600" y="22479000"/>
            <a:ext cx="9067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DE6062"/>
                </a:solidFill>
              </a:defRPr>
            </a:pPr>
            <a:r>
              <a:rPr sz="1200" b="1">
                <a:solidFill>
                  <a:srgbClr val="DE6062"/>
                </a:solidFill>
              </a:rPr>
              <a:t>DIVERSITY AND WELL-ROUNDED TRAINING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1BA0B9D2-C28D-4A2E-8DEF-C0C7904F9607}"/>
              </a:ext>
            </a:extLst>
          </p:cNvPr>
          <p:cNvSpPr>
            <a:spLocks noGrp="1"/>
          </p:cNvSpPr>
          <p:nvPr/>
        </p:nvSpPr>
        <p:spPr>
          <a:xfrm>
            <a:off x="609599" y="22802850"/>
            <a:ext cx="9223513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More women, broader perspectives, stronger science</a:t>
            </a:r>
          </a:p>
        </p:txBody>
      </p:sp>
      <p:sp>
        <p:nvSpPr>
          <p:cNvPr id="52" name="Retângulo Arredondado 51">
            <a:extLst>
              <a:ext uri="{FF2B5EF4-FFF2-40B4-BE49-F238E27FC236}">
                <a16:creationId xmlns:a16="http://schemas.microsoft.com/office/drawing/2014/main" id="{6D316EEE-B088-403D-813E-E980402AB983}"/>
              </a:ext>
            </a:extLst>
          </p:cNvPr>
          <p:cNvSpPr>
            <a:spLocks noGrp="1"/>
          </p:cNvSpPr>
          <p:nvPr/>
        </p:nvSpPr>
        <p:spPr>
          <a:xfrm>
            <a:off x="609600" y="23545800"/>
            <a:ext cx="1428750" cy="57150"/>
          </a:xfrm>
          <a:prstGeom prst="roundRect">
            <a:avLst>
              <a:gd name="adj" fmla="val 50000"/>
            </a:avLst>
          </a:prstGeom>
          <a:solidFill>
            <a:srgbClr val="DE606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25" name="Imagem 173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613866" y="23907750"/>
            <a:ext cx="4563469" cy="2266950"/>
          </a:xfrm>
          <a:prstGeom prst="roundRect">
            <a:avLst/>
          </a:prstGeom>
        </p:spPr>
      </p:pic>
      <p:pic>
        <p:nvPicPr>
          <p:cNvPr id="226" name="Imagem 174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5467457" y="23723828"/>
            <a:ext cx="4209837" cy="2577643"/>
          </a:xfrm>
          <a:prstGeom prst="roundRect">
            <a:avLst/>
          </a:prstGeom>
        </p:spPr>
      </p:pic>
      <p:sp>
        <p:nvSpPr>
          <p:cNvPr id="55" name="Retângulo 54">
            <a:extLst>
              <a:ext uri="{FF2B5EF4-FFF2-40B4-BE49-F238E27FC236}">
                <a16:creationId xmlns:a16="http://schemas.microsoft.com/office/drawing/2014/main" id="{4D86E7B2-4DB9-40AF-B1EF-6F2CB5E7F4AE}"/>
              </a:ext>
            </a:extLst>
          </p:cNvPr>
          <p:cNvSpPr>
            <a:spLocks noGrp="1"/>
          </p:cNvSpPr>
          <p:nvPr/>
        </p:nvSpPr>
        <p:spPr>
          <a:xfrm>
            <a:off x="609600" y="26384250"/>
            <a:ext cx="457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Women’s participation grew from 26% to 50% across the School’s editions.</a:t>
            </a: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A264AC84-6C95-456A-8BDD-0F51D37BDACE}"/>
              </a:ext>
            </a:extLst>
          </p:cNvPr>
          <p:cNvSpPr>
            <a:spLocks noGrp="1"/>
          </p:cNvSpPr>
          <p:nvPr/>
        </p:nvSpPr>
        <p:spPr>
          <a:xfrm>
            <a:off x="5467350" y="26365200"/>
            <a:ext cx="42100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Ethics, integrity, communication, science policy, entrepreneurship, and outreach complement the experimental training.</a:t>
            </a:r>
          </a:p>
        </p:txBody>
      </p:sp>
      <p:pic>
        <p:nvPicPr>
          <p:cNvPr id="229" name="Imagem 177"/>
          <p:cNvPicPr>
            <a:picLocks noChangeAspect="1"/>
          </p:cNvPicPr>
          <p:nvPr/>
        </p:nvPicPr>
        <p:blipFill>
          <a:blip r:embed="rId9"/>
          <a:srcRect t="39606" b="39606"/>
          <a:stretch>
            <a:fillRect/>
          </a:stretch>
        </p:blipFill>
        <p:spPr>
          <a:xfrm>
            <a:off x="609600" y="27622500"/>
            <a:ext cx="9067800" cy="1257300"/>
          </a:xfrm>
          <a:prstGeom prst="roundRect">
            <a:avLst>
              <a:gd name="adj" fmla="val 13636"/>
            </a:avLst>
          </a:prstGeom>
        </p:spPr>
      </p:pic>
      <p:sp>
        <p:nvSpPr>
          <p:cNvPr id="58" name="Retângulo 57">
            <a:extLst>
              <a:ext uri="{FF2B5EF4-FFF2-40B4-BE49-F238E27FC236}">
                <a16:creationId xmlns:a16="http://schemas.microsoft.com/office/drawing/2014/main" id="{2EF3306F-40E6-4E41-B482-A8A6B723C628}"/>
              </a:ext>
            </a:extLst>
          </p:cNvPr>
          <p:cNvSpPr>
            <a:spLocks noGrp="1"/>
          </p:cNvSpPr>
          <p:nvPr/>
        </p:nvSpPr>
        <p:spPr>
          <a:xfrm>
            <a:off x="0" y="29337000"/>
            <a:ext cx="10287000" cy="57150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6F1BFB63-7172-4278-BC44-ED521FDCAE36}"/>
              </a:ext>
            </a:extLst>
          </p:cNvPr>
          <p:cNvSpPr>
            <a:spLocks noGrp="1"/>
          </p:cNvSpPr>
          <p:nvPr/>
        </p:nvSpPr>
        <p:spPr>
          <a:xfrm>
            <a:off x="609600" y="29908500"/>
            <a:ext cx="9067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1BA4B0"/>
                </a:solidFill>
              </a:defRPr>
            </a:pPr>
            <a:r>
              <a:rPr sz="1200" b="1">
                <a:solidFill>
                  <a:srgbClr val="1BA4B0"/>
                </a:solidFill>
              </a:rPr>
              <a:t>DIRECT IMPACT</a:t>
            </a: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F1C4A94B-A3B6-4E82-9B5F-D4D8490A2B7E}"/>
              </a:ext>
            </a:extLst>
          </p:cNvPr>
          <p:cNvSpPr>
            <a:spLocks noGrp="1"/>
          </p:cNvSpPr>
          <p:nvPr/>
        </p:nvSpPr>
        <p:spPr>
          <a:xfrm>
            <a:off x="609600" y="30232350"/>
            <a:ext cx="90678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0B2343"/>
                </a:solidFill>
              </a:defRPr>
            </a:pPr>
            <a:r>
              <a:rPr sz="3225" b="1">
                <a:solidFill>
                  <a:srgbClr val="0B2343"/>
                </a:solidFill>
              </a:rPr>
              <a:t>Your support removes barriers to participation</a:t>
            </a:r>
          </a:p>
        </p:txBody>
      </p:sp>
      <p:sp>
        <p:nvSpPr>
          <p:cNvPr id="61" name="Retângulo Arredondado 60">
            <a:extLst>
              <a:ext uri="{FF2B5EF4-FFF2-40B4-BE49-F238E27FC236}">
                <a16:creationId xmlns:a16="http://schemas.microsoft.com/office/drawing/2014/main" id="{6ACCB1BF-BAE0-4E97-AB6E-6945597AA91D}"/>
              </a:ext>
            </a:extLst>
          </p:cNvPr>
          <p:cNvSpPr>
            <a:spLocks noGrp="1"/>
          </p:cNvSpPr>
          <p:nvPr/>
        </p:nvSpPr>
        <p:spPr>
          <a:xfrm>
            <a:off x="609600" y="30975300"/>
            <a:ext cx="1428750" cy="57150"/>
          </a:xfrm>
          <a:prstGeom prst="roundRect">
            <a:avLst>
              <a:gd name="adj" fmla="val 50000"/>
            </a:avLst>
          </a:prstGeom>
          <a:solidFill>
            <a:srgbClr val="3AA6A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FF8AFC4F-2CF5-40C8-ADB1-F01F258455A9}"/>
              </a:ext>
            </a:extLst>
          </p:cNvPr>
          <p:cNvSpPr>
            <a:spLocks noGrp="1"/>
          </p:cNvSpPr>
          <p:nvPr/>
        </p:nvSpPr>
        <p:spPr>
          <a:xfrm>
            <a:off x="609600" y="31356300"/>
            <a:ext cx="3429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4125" b="1">
                <a:solidFill>
                  <a:srgbClr val="0A3F73"/>
                </a:solidFill>
              </a:defRPr>
            </a:pPr>
            <a:r>
              <a:rPr sz="4125" b="1">
                <a:solidFill>
                  <a:srgbClr val="0A3F73"/>
                </a:solidFill>
              </a:rPr>
              <a:t>BRL 300,000</a:t>
            </a: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6FFA95DC-065C-49A9-83B7-ED3E69699711}"/>
              </a:ext>
            </a:extLst>
          </p:cNvPr>
          <p:cNvSpPr>
            <a:spLocks noGrp="1"/>
          </p:cNvSpPr>
          <p:nvPr/>
        </p:nvSpPr>
        <p:spPr>
          <a:xfrm>
            <a:off x="609600" y="32099250"/>
            <a:ext cx="3333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50657C"/>
                </a:solidFill>
              </a:defRPr>
            </a:pPr>
            <a:r>
              <a:rPr sz="1425" b="1">
                <a:solidFill>
                  <a:srgbClr val="50657C"/>
                </a:solidFill>
              </a:rPr>
              <a:t>estimated cost of this edition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EA396636-1B56-49F6-9B50-6FD106FA247F}"/>
              </a:ext>
            </a:extLst>
          </p:cNvPr>
          <p:cNvSpPr>
            <a:spLocks noGrp="1"/>
          </p:cNvSpPr>
          <p:nvPr/>
        </p:nvSpPr>
        <p:spPr>
          <a:xfrm>
            <a:off x="4095750" y="31318200"/>
            <a:ext cx="5581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0">
                <a:solidFill>
                  <a:srgbClr val="0B2343"/>
                </a:solidFill>
              </a:defRPr>
            </a:pPr>
            <a:r>
              <a:rPr sz="1875" b="0">
                <a:solidFill>
                  <a:srgbClr val="0B2343"/>
                </a:solidFill>
              </a:rPr>
              <a:t>Most sponsorship funds will support travel and accommodation for students from distant regions, reducing barriers while preserving the School’s broad reach and inclusive character.</a:t>
            </a:r>
          </a:p>
        </p:txBody>
      </p:sp>
      <p:sp>
        <p:nvSpPr>
          <p:cNvPr id="65" name="Retângulo Arredondado 64">
            <a:extLst>
              <a:ext uri="{FF2B5EF4-FFF2-40B4-BE49-F238E27FC236}">
                <a16:creationId xmlns:a16="http://schemas.microsoft.com/office/drawing/2014/main" id="{DF68BFE7-BC74-4EBB-9013-121AFEF49C64}"/>
              </a:ext>
            </a:extLst>
          </p:cNvPr>
          <p:cNvSpPr>
            <a:spLocks noGrp="1"/>
          </p:cNvSpPr>
          <p:nvPr/>
        </p:nvSpPr>
        <p:spPr>
          <a:xfrm>
            <a:off x="609600" y="32861250"/>
            <a:ext cx="4362450" cy="742950"/>
          </a:xfrm>
          <a:prstGeom prst="roundRect">
            <a:avLst>
              <a:gd name="adj" fmla="val 15385"/>
            </a:avLst>
          </a:prstGeom>
          <a:solidFill>
            <a:srgbClr val="EDF5F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Retângulo Arredondado 65">
            <a:extLst>
              <a:ext uri="{FF2B5EF4-FFF2-40B4-BE49-F238E27FC236}">
                <a16:creationId xmlns:a16="http://schemas.microsoft.com/office/drawing/2014/main" id="{2570E288-A35A-4548-BDDA-D7EC3942167A}"/>
              </a:ext>
            </a:extLst>
          </p:cNvPr>
          <p:cNvSpPr>
            <a:spLocks noGrp="1"/>
          </p:cNvSpPr>
          <p:nvPr/>
        </p:nvSpPr>
        <p:spPr>
          <a:xfrm>
            <a:off x="609600" y="32861250"/>
            <a:ext cx="76200" cy="742950"/>
          </a:xfrm>
          <a:prstGeom prst="roundRect">
            <a:avLst>
              <a:gd name="adj" fmla="val 50000"/>
            </a:avLst>
          </a:prstGeom>
          <a:solidFill>
            <a:srgbClr val="F2B63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945E9ABF-5404-4F7A-9399-B14196F34220}"/>
              </a:ext>
            </a:extLst>
          </p:cNvPr>
          <p:cNvSpPr>
            <a:spLocks noGrp="1"/>
          </p:cNvSpPr>
          <p:nvPr/>
        </p:nvSpPr>
        <p:spPr>
          <a:xfrm>
            <a:off x="838200" y="32937450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A3F73"/>
                </a:solidFill>
              </a:defRPr>
            </a:pPr>
            <a:r>
              <a:rPr sz="1350" b="1">
                <a:solidFill>
                  <a:srgbClr val="0A3F73"/>
                </a:solidFill>
              </a:rPr>
              <a:t>ACCOMMODATION</a:t>
            </a: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CD68D329-4B0E-4C66-A2D4-7A48DB16813B}"/>
              </a:ext>
            </a:extLst>
          </p:cNvPr>
          <p:cNvSpPr>
            <a:spLocks noGrp="1"/>
          </p:cNvSpPr>
          <p:nvPr/>
        </p:nvSpPr>
        <p:spPr>
          <a:xfrm>
            <a:off x="2705100" y="32937450"/>
            <a:ext cx="2057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50657C"/>
                </a:solidFill>
              </a:defRPr>
            </a:pPr>
            <a:r>
              <a:rPr sz="1200" b="0">
                <a:solidFill>
                  <a:srgbClr val="50657C"/>
                </a:solidFill>
              </a:rPr>
              <a:t>throughout the two weeks</a:t>
            </a:r>
          </a:p>
        </p:txBody>
      </p:sp>
      <p:sp>
        <p:nvSpPr>
          <p:cNvPr id="69" name="Retângulo Arredondado 68">
            <a:extLst>
              <a:ext uri="{FF2B5EF4-FFF2-40B4-BE49-F238E27FC236}">
                <a16:creationId xmlns:a16="http://schemas.microsoft.com/office/drawing/2014/main" id="{4956525F-139B-4DAD-B062-3566EB8B82A2}"/>
              </a:ext>
            </a:extLst>
          </p:cNvPr>
          <p:cNvSpPr>
            <a:spLocks noGrp="1"/>
          </p:cNvSpPr>
          <p:nvPr/>
        </p:nvSpPr>
        <p:spPr>
          <a:xfrm>
            <a:off x="5314950" y="32861250"/>
            <a:ext cx="4362450" cy="742950"/>
          </a:xfrm>
          <a:prstGeom prst="roundRect">
            <a:avLst>
              <a:gd name="adj" fmla="val 15385"/>
            </a:avLst>
          </a:prstGeom>
          <a:solidFill>
            <a:srgbClr val="EDF5F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Retângulo Arredondado 69">
            <a:extLst>
              <a:ext uri="{FF2B5EF4-FFF2-40B4-BE49-F238E27FC236}">
                <a16:creationId xmlns:a16="http://schemas.microsoft.com/office/drawing/2014/main" id="{A26E5E27-6403-4F0C-9652-777797226218}"/>
              </a:ext>
            </a:extLst>
          </p:cNvPr>
          <p:cNvSpPr>
            <a:spLocks noGrp="1"/>
          </p:cNvSpPr>
          <p:nvPr/>
        </p:nvSpPr>
        <p:spPr>
          <a:xfrm>
            <a:off x="5314950" y="32861250"/>
            <a:ext cx="76200" cy="742950"/>
          </a:xfrm>
          <a:prstGeom prst="roundRect">
            <a:avLst>
              <a:gd name="adj" fmla="val 50000"/>
            </a:avLst>
          </a:prstGeom>
          <a:solidFill>
            <a:srgbClr val="F2B63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E3CE5F69-3C53-4C69-8CE8-CE9AC097619A}"/>
              </a:ext>
            </a:extLst>
          </p:cNvPr>
          <p:cNvSpPr>
            <a:spLocks noGrp="1"/>
          </p:cNvSpPr>
          <p:nvPr/>
        </p:nvSpPr>
        <p:spPr>
          <a:xfrm>
            <a:off x="5543550" y="32937450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A3F73"/>
                </a:solidFill>
              </a:defRPr>
            </a:pPr>
            <a:r>
              <a:rPr sz="1350" b="1">
                <a:solidFill>
                  <a:srgbClr val="0A3F73"/>
                </a:solidFill>
              </a:rPr>
              <a:t>TRAVEL</a:t>
            </a:r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C6C35C54-44A6-469A-91BD-6C73DF29D0B5}"/>
              </a:ext>
            </a:extLst>
          </p:cNvPr>
          <p:cNvSpPr>
            <a:spLocks noGrp="1"/>
          </p:cNvSpPr>
          <p:nvPr/>
        </p:nvSpPr>
        <p:spPr>
          <a:xfrm>
            <a:off x="7410450" y="32937450"/>
            <a:ext cx="2057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50657C"/>
                </a:solidFill>
              </a:defRPr>
            </a:pPr>
            <a:r>
              <a:rPr sz="1200" b="0">
                <a:solidFill>
                  <a:srgbClr val="50657C"/>
                </a:solidFill>
              </a:rPr>
              <a:t>for students from distant regions</a:t>
            </a:r>
          </a:p>
        </p:txBody>
      </p:sp>
      <p:sp>
        <p:nvSpPr>
          <p:cNvPr id="73" name="Retângulo Arredondado 72">
            <a:extLst>
              <a:ext uri="{FF2B5EF4-FFF2-40B4-BE49-F238E27FC236}">
                <a16:creationId xmlns:a16="http://schemas.microsoft.com/office/drawing/2014/main" id="{5AF8FE79-51FC-4419-BB62-F8B43E0F0367}"/>
              </a:ext>
            </a:extLst>
          </p:cNvPr>
          <p:cNvSpPr>
            <a:spLocks noGrp="1"/>
          </p:cNvSpPr>
          <p:nvPr/>
        </p:nvSpPr>
        <p:spPr>
          <a:xfrm>
            <a:off x="609600" y="33832800"/>
            <a:ext cx="4362450" cy="742950"/>
          </a:xfrm>
          <a:prstGeom prst="roundRect">
            <a:avLst>
              <a:gd name="adj" fmla="val 15385"/>
            </a:avLst>
          </a:prstGeom>
          <a:solidFill>
            <a:srgbClr val="EDF5F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Retângulo Arredondado 73">
            <a:extLst>
              <a:ext uri="{FF2B5EF4-FFF2-40B4-BE49-F238E27FC236}">
                <a16:creationId xmlns:a16="http://schemas.microsoft.com/office/drawing/2014/main" id="{EFE4AABA-BBA5-4C7F-B7E7-CBFC5C4D23B5}"/>
              </a:ext>
            </a:extLst>
          </p:cNvPr>
          <p:cNvSpPr>
            <a:spLocks noGrp="1"/>
          </p:cNvSpPr>
          <p:nvPr/>
        </p:nvSpPr>
        <p:spPr>
          <a:xfrm>
            <a:off x="609600" y="33832800"/>
            <a:ext cx="76200" cy="742950"/>
          </a:xfrm>
          <a:prstGeom prst="roundRect">
            <a:avLst>
              <a:gd name="adj" fmla="val 50000"/>
            </a:avLst>
          </a:prstGeom>
          <a:solidFill>
            <a:srgbClr val="1BA4B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1F9C8935-1E76-4A42-9CFD-C22B820E90BB}"/>
              </a:ext>
            </a:extLst>
          </p:cNvPr>
          <p:cNvSpPr>
            <a:spLocks noGrp="1"/>
          </p:cNvSpPr>
          <p:nvPr/>
        </p:nvSpPr>
        <p:spPr>
          <a:xfrm>
            <a:off x="838200" y="33909000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A3F73"/>
                </a:solidFill>
              </a:defRPr>
            </a:pPr>
            <a:r>
              <a:rPr sz="1350" b="1">
                <a:solidFill>
                  <a:srgbClr val="0A3F73"/>
                </a:solidFill>
              </a:rPr>
              <a:t>COMMUNITY</a:t>
            </a:r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680F008F-6242-459B-94B4-CF4F61B44FD8}"/>
              </a:ext>
            </a:extLst>
          </p:cNvPr>
          <p:cNvSpPr>
            <a:spLocks noGrp="1"/>
          </p:cNvSpPr>
          <p:nvPr/>
        </p:nvSpPr>
        <p:spPr>
          <a:xfrm>
            <a:off x="2705100" y="33909000"/>
            <a:ext cx="2057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50657C"/>
                </a:solidFill>
              </a:defRPr>
            </a:pPr>
            <a:r>
              <a:rPr sz="1200" b="0">
                <a:solidFill>
                  <a:srgbClr val="50657C"/>
                </a:solidFill>
              </a:rPr>
              <a:t>academic and cultural</a:t>
            </a:r>
          </a:p>
        </p:txBody>
      </p:sp>
      <p:sp>
        <p:nvSpPr>
          <p:cNvPr id="77" name="Retângulo Arredondado 76">
            <a:extLst>
              <a:ext uri="{FF2B5EF4-FFF2-40B4-BE49-F238E27FC236}">
                <a16:creationId xmlns:a16="http://schemas.microsoft.com/office/drawing/2014/main" id="{4B0EE40B-FAA0-46EF-A4EB-623B1284F13F}"/>
              </a:ext>
            </a:extLst>
          </p:cNvPr>
          <p:cNvSpPr>
            <a:spLocks noGrp="1"/>
          </p:cNvSpPr>
          <p:nvPr/>
        </p:nvSpPr>
        <p:spPr>
          <a:xfrm>
            <a:off x="5314950" y="33832800"/>
            <a:ext cx="4362450" cy="742950"/>
          </a:xfrm>
          <a:prstGeom prst="roundRect">
            <a:avLst>
              <a:gd name="adj" fmla="val 15385"/>
            </a:avLst>
          </a:prstGeom>
          <a:solidFill>
            <a:srgbClr val="EDF5F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Retângulo Arredondado 77">
            <a:extLst>
              <a:ext uri="{FF2B5EF4-FFF2-40B4-BE49-F238E27FC236}">
                <a16:creationId xmlns:a16="http://schemas.microsoft.com/office/drawing/2014/main" id="{BA259425-BE88-4C39-85CC-64FF59289CB7}"/>
              </a:ext>
            </a:extLst>
          </p:cNvPr>
          <p:cNvSpPr>
            <a:spLocks noGrp="1"/>
          </p:cNvSpPr>
          <p:nvPr/>
        </p:nvSpPr>
        <p:spPr>
          <a:xfrm>
            <a:off x="5314950" y="33832800"/>
            <a:ext cx="76200" cy="742950"/>
          </a:xfrm>
          <a:prstGeom prst="roundRect">
            <a:avLst>
              <a:gd name="adj" fmla="val 50000"/>
            </a:avLst>
          </a:prstGeom>
          <a:solidFill>
            <a:srgbClr val="1BA4B0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57CDB63C-8F24-4E6B-97F7-FB84F452F8BF}"/>
              </a:ext>
            </a:extLst>
          </p:cNvPr>
          <p:cNvSpPr>
            <a:spLocks noGrp="1"/>
          </p:cNvSpPr>
          <p:nvPr/>
        </p:nvSpPr>
        <p:spPr>
          <a:xfrm>
            <a:off x="5543550" y="33909000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0A3F73"/>
                </a:solidFill>
              </a:defRPr>
            </a:pPr>
            <a:r>
              <a:rPr sz="1350" b="1">
                <a:solidFill>
                  <a:srgbClr val="0A3F73"/>
                </a:solidFill>
              </a:rPr>
              <a:t>LOGISTICS</a:t>
            </a: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1B9ECE2C-212D-4C85-AC84-82732D16787A}"/>
              </a:ext>
            </a:extLst>
          </p:cNvPr>
          <p:cNvSpPr>
            <a:spLocks noGrp="1"/>
          </p:cNvSpPr>
          <p:nvPr/>
        </p:nvSpPr>
        <p:spPr>
          <a:xfrm>
            <a:off x="7410450" y="33909000"/>
            <a:ext cx="2057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50657C"/>
                </a:solidFill>
              </a:defRPr>
            </a:pPr>
            <a:r>
              <a:rPr sz="1200" b="0">
                <a:solidFill>
                  <a:srgbClr val="50657C"/>
                </a:solidFill>
              </a:rPr>
              <a:t>laboratories and activities</a:t>
            </a:r>
          </a:p>
        </p:txBody>
      </p:sp>
      <p:sp>
        <p:nvSpPr>
          <p:cNvPr id="81" name="Retângulo 80">
            <a:extLst>
              <a:ext uri="{FF2B5EF4-FFF2-40B4-BE49-F238E27FC236}">
                <a16:creationId xmlns:a16="http://schemas.microsoft.com/office/drawing/2014/main" id="{AEA55A88-5DF2-40F2-9808-0B0ED960B9BE}"/>
              </a:ext>
            </a:extLst>
          </p:cNvPr>
          <p:cNvSpPr>
            <a:spLocks noGrp="1"/>
          </p:cNvSpPr>
          <p:nvPr/>
        </p:nvSpPr>
        <p:spPr>
          <a:xfrm>
            <a:off x="0" y="35052000"/>
            <a:ext cx="10287000" cy="6096000"/>
          </a:xfrm>
          <a:prstGeom prst="rect">
            <a:avLst/>
          </a:prstGeom>
          <a:gradFill>
            <a:gsLst>
              <a:gs pos="0">
                <a:srgbClr val="061D3B"/>
              </a:gs>
              <a:gs pos="58000">
                <a:srgbClr val="0A3148"/>
              </a:gs>
              <a:gs pos="100000">
                <a:srgbClr val="28192E"/>
              </a:gs>
            </a:gsLst>
            <a:lin ang="8100000"/>
          </a:gra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CEDE58F3-9C24-4AB6-9C5C-29E60C78F722}"/>
              </a:ext>
            </a:extLst>
          </p:cNvPr>
          <p:cNvSpPr>
            <a:spLocks noGrp="1"/>
          </p:cNvSpPr>
          <p:nvPr/>
        </p:nvSpPr>
        <p:spPr>
          <a:xfrm>
            <a:off x="609600" y="35623500"/>
            <a:ext cx="9067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DE6062"/>
                </a:solidFill>
              </a:defRPr>
            </a:pPr>
            <a:r>
              <a:rPr sz="1200" b="1">
                <a:solidFill>
                  <a:srgbClr val="DE6062"/>
                </a:solidFill>
              </a:rPr>
              <a:t>PARTNERSHIP</a:t>
            </a:r>
          </a:p>
        </p:txBody>
      </p:sp>
      <p:sp>
        <p:nvSpPr>
          <p:cNvPr id="83" name="Retângulo 82">
            <a:extLst>
              <a:ext uri="{FF2B5EF4-FFF2-40B4-BE49-F238E27FC236}">
                <a16:creationId xmlns:a16="http://schemas.microsoft.com/office/drawing/2014/main" id="{F5EFB6B1-170E-4EF8-921C-07EC15546EBD}"/>
              </a:ext>
            </a:extLst>
          </p:cNvPr>
          <p:cNvSpPr>
            <a:spLocks noGrp="1"/>
          </p:cNvSpPr>
          <p:nvPr/>
        </p:nvSpPr>
        <p:spPr>
          <a:xfrm>
            <a:off x="609600" y="35947350"/>
            <a:ext cx="90678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Four ways to make a difference</a:t>
            </a:r>
          </a:p>
        </p:txBody>
      </p:sp>
      <p:sp>
        <p:nvSpPr>
          <p:cNvPr id="84" name="Retângulo Arredondado 83">
            <a:extLst>
              <a:ext uri="{FF2B5EF4-FFF2-40B4-BE49-F238E27FC236}">
                <a16:creationId xmlns:a16="http://schemas.microsoft.com/office/drawing/2014/main" id="{8DB84210-714F-42A6-AB6F-D914852068C8}"/>
              </a:ext>
            </a:extLst>
          </p:cNvPr>
          <p:cNvSpPr>
            <a:spLocks noGrp="1"/>
          </p:cNvSpPr>
          <p:nvPr/>
        </p:nvSpPr>
        <p:spPr>
          <a:xfrm>
            <a:off x="609600" y="36690300"/>
            <a:ext cx="1428750" cy="57150"/>
          </a:xfrm>
          <a:prstGeom prst="roundRect">
            <a:avLst>
              <a:gd name="adj" fmla="val 50000"/>
            </a:avLst>
          </a:prstGeom>
          <a:solidFill>
            <a:srgbClr val="DE606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1BC42304-DE4F-472D-98C1-31BCB8D1E811}"/>
              </a:ext>
            </a:extLst>
          </p:cNvPr>
          <p:cNvSpPr>
            <a:spLocks noGrp="1"/>
          </p:cNvSpPr>
          <p:nvPr/>
        </p:nvSpPr>
        <p:spPr>
          <a:xfrm>
            <a:off x="609600" y="36814125"/>
            <a:ext cx="9067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BCE7EE"/>
                </a:solidFill>
              </a:defRPr>
            </a:pPr>
            <a:r>
              <a:rPr sz="1500" b="1">
                <a:solidFill>
                  <a:srgbClr val="BCE7EE"/>
                </a:solidFill>
              </a:rPr>
              <a:t>Cumulative benefits • choose the level of visibility for your brand</a:t>
            </a:r>
          </a:p>
        </p:txBody>
      </p:sp>
      <p:sp>
        <p:nvSpPr>
          <p:cNvPr id="106" name="Retângulo 105">
            <a:extLst>
              <a:ext uri="{FF2B5EF4-FFF2-40B4-BE49-F238E27FC236}">
                <a16:creationId xmlns:a16="http://schemas.microsoft.com/office/drawing/2014/main" id="{55EB3863-3992-4FD6-85CC-95414870C101}"/>
              </a:ext>
            </a:extLst>
          </p:cNvPr>
          <p:cNvSpPr>
            <a:spLocks noGrp="1"/>
          </p:cNvSpPr>
          <p:nvPr/>
        </p:nvSpPr>
        <p:spPr>
          <a:xfrm>
            <a:off x="0" y="41148000"/>
            <a:ext cx="10287000" cy="55245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" name="Retângulo 107">
            <a:extLst>
              <a:ext uri="{FF2B5EF4-FFF2-40B4-BE49-F238E27FC236}">
                <a16:creationId xmlns:a16="http://schemas.microsoft.com/office/drawing/2014/main" id="{BF4520C3-2D9B-411F-A01C-8E478182D96F}"/>
              </a:ext>
            </a:extLst>
          </p:cNvPr>
          <p:cNvSpPr>
            <a:spLocks noGrp="1"/>
          </p:cNvSpPr>
          <p:nvPr/>
        </p:nvSpPr>
        <p:spPr>
          <a:xfrm>
            <a:off x="4210050" y="41205150"/>
            <a:ext cx="54673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B2343"/>
                </a:solidFill>
              </a:defRPr>
            </a:pPr>
            <a:r>
              <a:rPr sz="2775" b="1">
                <a:solidFill>
                  <a:srgbClr val="0B2343"/>
                </a:solidFill>
              </a:rPr>
              <a:t>HELP US WRITE THE NEXT DECADE OF THIS STORY</a:t>
            </a:r>
          </a:p>
        </p:txBody>
      </p:sp>
      <p:sp>
        <p:nvSpPr>
          <p:cNvPr id="109" name="Retângulo 108">
            <a:extLst>
              <a:ext uri="{FF2B5EF4-FFF2-40B4-BE49-F238E27FC236}">
                <a16:creationId xmlns:a16="http://schemas.microsoft.com/office/drawing/2014/main" id="{73DCA626-1375-43C0-9BA6-F1CF432B2A45}"/>
              </a:ext>
            </a:extLst>
          </p:cNvPr>
          <p:cNvSpPr>
            <a:spLocks noGrp="1"/>
          </p:cNvSpPr>
          <p:nvPr/>
        </p:nvSpPr>
        <p:spPr>
          <a:xfrm>
            <a:off x="4210050" y="42348150"/>
            <a:ext cx="54673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0">
                <a:solidFill>
                  <a:srgbClr val="50657C"/>
                </a:solidFill>
              </a:defRPr>
            </a:pPr>
            <a:r>
              <a:rPr sz="1725" b="0">
                <a:solidFill>
                  <a:srgbClr val="50657C"/>
                </a:solidFill>
              </a:rPr>
              <a:t>Align your brand with an educational, far-reaching, and diverse initiative — and connect your solutions with current and future users of advanced scientific instrumentation.</a:t>
            </a:r>
          </a:p>
        </p:txBody>
      </p:sp>
      <p:sp>
        <p:nvSpPr>
          <p:cNvPr id="158" name="Retângulo Arredondado 157">
            <a:extLst>
              <a:ext uri="{FF2B5EF4-FFF2-40B4-BE49-F238E27FC236}">
                <a16:creationId xmlns:a16="http://schemas.microsoft.com/office/drawing/2014/main" id="{AA11A5AE-0F60-EB31-1AE9-370652C18864}"/>
              </a:ext>
            </a:extLst>
          </p:cNvPr>
          <p:cNvSpPr>
            <a:spLocks noGrp="1"/>
          </p:cNvSpPr>
          <p:nvPr/>
        </p:nvSpPr>
        <p:spPr>
          <a:xfrm>
            <a:off x="450574" y="8018780"/>
            <a:ext cx="9369287" cy="141097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2" name="Imagem 112"/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6438900" y="57150"/>
            <a:ext cx="3848100" cy="2028825"/>
          </a:xfrm>
          <a:prstGeom prst="rect">
            <a:avLst/>
          </a:prstGeom>
        </p:spPr>
      </p:pic>
      <p:pic>
        <p:nvPicPr>
          <p:cNvPr id="263" name="Imagem 150"/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609600" y="37195125"/>
            <a:ext cx="9067800" cy="3886200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A6033E57-D098-414F-BBF1-4D122423F5BB}"/>
              </a:ext>
            </a:extLst>
          </p:cNvPr>
          <p:cNvSpPr>
            <a:spLocks noGrp="1"/>
          </p:cNvSpPr>
          <p:nvPr/>
        </p:nvSpPr>
        <p:spPr>
          <a:xfrm>
            <a:off x="609600" y="8096250"/>
            <a:ext cx="9067800" cy="1257300"/>
          </a:xfrm>
          <a:prstGeom prst="rect">
            <a:avLst/>
          </a:prstGeom>
          <a:noFill/>
          <a:ln w="38100">
            <a:noFill/>
            <a:prstDash val="solid"/>
          </a:ln>
        </p:spPr>
        <p:txBody>
          <a:bodyPr anchor="ctr"/>
          <a:lstStyle/>
          <a:p>
            <a:r>
              <a:rPr>
                <a:solidFill>
                  <a:srgbClr val="FFFFFF"/>
                </a:solidFill>
              </a:rPr>
              <a:t>During two immersive weeks, students operate </a:t>
            </a:r>
            <a:r>
              <a:rPr b="1">
                <a:solidFill>
                  <a:srgbClr val="F4D35E"/>
                </a:solidFill>
              </a:rPr>
              <a:t>advanced equipment</a:t>
            </a:r>
            <a:r>
              <a:rPr>
                <a:solidFill>
                  <a:srgbClr val="FFFFFF"/>
                </a:solidFill>
              </a:rPr>
              <a:t>, tackle </a:t>
            </a:r>
            <a:r>
              <a:rPr b="1">
                <a:solidFill>
                  <a:srgbClr val="F4D35E"/>
                </a:solidFill>
              </a:rPr>
              <a:t>real problems</a:t>
            </a:r>
            <a:r>
              <a:rPr>
                <a:solidFill>
                  <a:srgbClr val="FFFFFF"/>
                </a:solidFill>
              </a:rPr>
              <a:t>, and analyze </a:t>
            </a:r>
            <a:r>
              <a:rPr b="1">
                <a:solidFill>
                  <a:srgbClr val="F4D35E"/>
                </a:solidFill>
              </a:rPr>
              <a:t>results</a:t>
            </a:r>
            <a:r>
              <a:rPr>
                <a:solidFill>
                  <a:srgbClr val="FFFFFF"/>
                </a:solidFill>
              </a:rPr>
              <a:t> alongside researchers. This direct experience connects laboratories with </a:t>
            </a:r>
            <a:r>
              <a:rPr b="1">
                <a:solidFill>
                  <a:srgbClr val="F4D35E"/>
                </a:solidFill>
              </a:rPr>
              <a:t>solutions offered by partner companies and prepares future users of scientific instrumentation.</a:t>
            </a:r>
          </a:p>
        </p:txBody>
      </p:sp>
      <p:sp>
        <p:nvSpPr>
          <p:cNvPr id="159" name="Retângulo Arredondado 158">
            <a:extLst>
              <a:ext uri="{FF2B5EF4-FFF2-40B4-BE49-F238E27FC236}">
                <a16:creationId xmlns:a16="http://schemas.microsoft.com/office/drawing/2014/main" id="{6BD0DDF5-AEFD-3E5C-1874-40A1C34D0C83}"/>
              </a:ext>
            </a:extLst>
          </p:cNvPr>
          <p:cNvSpPr>
            <a:spLocks noGrp="1"/>
          </p:cNvSpPr>
          <p:nvPr/>
        </p:nvSpPr>
        <p:spPr>
          <a:xfrm>
            <a:off x="457200" y="15716250"/>
            <a:ext cx="9372600" cy="8382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11FE3163-091B-45FF-97EB-2D36810F6B55}"/>
              </a:ext>
            </a:extLst>
          </p:cNvPr>
          <p:cNvSpPr>
            <a:spLocks noGrp="1"/>
          </p:cNvSpPr>
          <p:nvPr/>
        </p:nvSpPr>
        <p:spPr>
          <a:xfrm>
            <a:off x="609600" y="15754350"/>
            <a:ext cx="9067800" cy="809625"/>
          </a:xfrm>
          <a:custGeom>
            <a:avLst/>
            <a:gdLst>
              <a:gd name="csX0" fmla="*/ 0 w 9067800"/>
              <a:gd name="csY0" fmla="*/ 0 h 857250"/>
              <a:gd name="csX1" fmla="*/ 476060 w 9067800"/>
              <a:gd name="csY1" fmla="*/ 0 h 857250"/>
              <a:gd name="csX2" fmla="*/ 770763 w 9067800"/>
              <a:gd name="csY2" fmla="*/ 0 h 857250"/>
              <a:gd name="csX3" fmla="*/ 1518856 w 9067800"/>
              <a:gd name="csY3" fmla="*/ 0 h 857250"/>
              <a:gd name="csX4" fmla="*/ 1994916 w 9067800"/>
              <a:gd name="csY4" fmla="*/ 0 h 857250"/>
              <a:gd name="csX5" fmla="*/ 2470975 w 9067800"/>
              <a:gd name="csY5" fmla="*/ 0 h 857250"/>
              <a:gd name="csX6" fmla="*/ 3219069 w 9067800"/>
              <a:gd name="csY6" fmla="*/ 0 h 857250"/>
              <a:gd name="csX7" fmla="*/ 3604450 w 9067800"/>
              <a:gd name="csY7" fmla="*/ 0 h 857250"/>
              <a:gd name="csX8" fmla="*/ 4352544 w 9067800"/>
              <a:gd name="csY8" fmla="*/ 0 h 857250"/>
              <a:gd name="csX9" fmla="*/ 5100638 w 9067800"/>
              <a:gd name="csY9" fmla="*/ 0 h 857250"/>
              <a:gd name="csX10" fmla="*/ 5667375 w 9067800"/>
              <a:gd name="csY10" fmla="*/ 0 h 857250"/>
              <a:gd name="csX11" fmla="*/ 6415469 w 9067800"/>
              <a:gd name="csY11" fmla="*/ 0 h 857250"/>
              <a:gd name="csX12" fmla="*/ 6891528 w 9067800"/>
              <a:gd name="csY12" fmla="*/ 0 h 857250"/>
              <a:gd name="csX13" fmla="*/ 7367588 w 9067800"/>
              <a:gd name="csY13" fmla="*/ 0 h 857250"/>
              <a:gd name="csX14" fmla="*/ 8025003 w 9067800"/>
              <a:gd name="csY14" fmla="*/ 0 h 857250"/>
              <a:gd name="csX15" fmla="*/ 8501063 w 9067800"/>
              <a:gd name="csY15" fmla="*/ 0 h 857250"/>
              <a:gd name="csX16" fmla="*/ 9067800 w 9067800"/>
              <a:gd name="csY16" fmla="*/ 0 h 857250"/>
              <a:gd name="csX17" fmla="*/ 9067800 w 9067800"/>
              <a:gd name="csY17" fmla="*/ 445770 h 857250"/>
              <a:gd name="csX18" fmla="*/ 9067800 w 9067800"/>
              <a:gd name="csY18" fmla="*/ 857250 h 857250"/>
              <a:gd name="csX19" fmla="*/ 8410385 w 9067800"/>
              <a:gd name="csY19" fmla="*/ 857250 h 857250"/>
              <a:gd name="csX20" fmla="*/ 8025003 w 9067800"/>
              <a:gd name="csY20" fmla="*/ 857250 h 857250"/>
              <a:gd name="csX21" fmla="*/ 7276910 w 9067800"/>
              <a:gd name="csY21" fmla="*/ 857250 h 857250"/>
              <a:gd name="csX22" fmla="*/ 6710172 w 9067800"/>
              <a:gd name="csY22" fmla="*/ 857250 h 857250"/>
              <a:gd name="csX23" fmla="*/ 6324791 w 9067800"/>
              <a:gd name="csY23" fmla="*/ 857250 h 857250"/>
              <a:gd name="csX24" fmla="*/ 5758053 w 9067800"/>
              <a:gd name="csY24" fmla="*/ 857250 h 857250"/>
              <a:gd name="csX25" fmla="*/ 5463350 w 9067800"/>
              <a:gd name="csY25" fmla="*/ 857250 h 857250"/>
              <a:gd name="csX26" fmla="*/ 5168646 w 9067800"/>
              <a:gd name="csY26" fmla="*/ 857250 h 857250"/>
              <a:gd name="csX27" fmla="*/ 4601909 w 9067800"/>
              <a:gd name="csY27" fmla="*/ 857250 h 857250"/>
              <a:gd name="csX28" fmla="*/ 4216527 w 9067800"/>
              <a:gd name="csY28" fmla="*/ 857250 h 857250"/>
              <a:gd name="csX29" fmla="*/ 3559112 w 9067800"/>
              <a:gd name="csY29" fmla="*/ 857250 h 857250"/>
              <a:gd name="csX30" fmla="*/ 3173730 w 9067800"/>
              <a:gd name="csY30" fmla="*/ 857250 h 857250"/>
              <a:gd name="csX31" fmla="*/ 2516315 w 9067800"/>
              <a:gd name="csY31" fmla="*/ 857250 h 857250"/>
              <a:gd name="csX32" fmla="*/ 2221611 w 9067800"/>
              <a:gd name="csY32" fmla="*/ 857250 h 857250"/>
              <a:gd name="csX33" fmla="*/ 1564196 w 9067800"/>
              <a:gd name="csY33" fmla="*/ 857250 h 857250"/>
              <a:gd name="csX34" fmla="*/ 1178814 w 9067800"/>
              <a:gd name="csY34" fmla="*/ 857250 h 857250"/>
              <a:gd name="csX35" fmla="*/ 884111 w 9067800"/>
              <a:gd name="csY35" fmla="*/ 857250 h 857250"/>
              <a:gd name="csX36" fmla="*/ 498729 w 9067800"/>
              <a:gd name="csY36" fmla="*/ 857250 h 857250"/>
              <a:gd name="csX37" fmla="*/ 0 w 9067800"/>
              <a:gd name="csY37" fmla="*/ 857250 h 857250"/>
              <a:gd name="csX38" fmla="*/ 0 w 9067800"/>
              <a:gd name="csY38" fmla="*/ 445770 h 857250"/>
              <a:gd name="csX39" fmla="*/ 0 w 9067800"/>
              <a:gd name="csY39" fmla="*/ 0 h 857250"/>
            </a:gdLst>
            <a:ahLst/>
            <a:cxnLst/>
            <a:rect l="l" t="t" r="r" b="b"/>
            <a:pathLst>
              <a:path w="9067800" h="857250">
                <a:moveTo>
                  <a:pt x="0" y="0"/>
                </a:moveTo>
                <a:cubicBezTo>
                  <a:pt x="177073" y="-39767"/>
                  <a:pt x="301953" y="4429"/>
                  <a:pt x="476060" y="0"/>
                </a:cubicBezTo>
                <a:cubicBezTo>
                  <a:pt x="650167" y="-4429"/>
                  <a:pt x="710939" y="34130"/>
                  <a:pt x="770763" y="0"/>
                </a:cubicBezTo>
                <a:cubicBezTo>
                  <a:pt x="830587" y="-34130"/>
                  <a:pt x="1255112" y="84463"/>
                  <a:pt x="1518856" y="0"/>
                </a:cubicBezTo>
                <a:cubicBezTo>
                  <a:pt x="1782600" y="-84463"/>
                  <a:pt x="1823299" y="7027"/>
                  <a:pt x="1994916" y="0"/>
                </a:cubicBezTo>
                <a:cubicBezTo>
                  <a:pt x="2166533" y="-7027"/>
                  <a:pt x="2313942" y="34625"/>
                  <a:pt x="2470975" y="0"/>
                </a:cubicBezTo>
                <a:cubicBezTo>
                  <a:pt x="2628008" y="-34625"/>
                  <a:pt x="2905552" y="23979"/>
                  <a:pt x="3219069" y="0"/>
                </a:cubicBezTo>
                <a:cubicBezTo>
                  <a:pt x="3532586" y="-23979"/>
                  <a:pt x="3521822" y="36663"/>
                  <a:pt x="3604450" y="0"/>
                </a:cubicBezTo>
                <a:cubicBezTo>
                  <a:pt x="3687078" y="-36663"/>
                  <a:pt x="4037699" y="23150"/>
                  <a:pt x="4352544" y="0"/>
                </a:cubicBezTo>
                <a:cubicBezTo>
                  <a:pt x="4667389" y="-23150"/>
                  <a:pt x="4892595" y="25804"/>
                  <a:pt x="5100638" y="0"/>
                </a:cubicBezTo>
                <a:cubicBezTo>
                  <a:pt x="5308681" y="-25804"/>
                  <a:pt x="5416486" y="15915"/>
                  <a:pt x="5667375" y="0"/>
                </a:cubicBezTo>
                <a:cubicBezTo>
                  <a:pt x="5918264" y="-15915"/>
                  <a:pt x="6041460" y="54286"/>
                  <a:pt x="6415469" y="0"/>
                </a:cubicBezTo>
                <a:cubicBezTo>
                  <a:pt x="6789478" y="-54286"/>
                  <a:pt x="6730216" y="8056"/>
                  <a:pt x="6891528" y="0"/>
                </a:cubicBezTo>
                <a:cubicBezTo>
                  <a:pt x="7052840" y="-8056"/>
                  <a:pt x="7133080" y="3210"/>
                  <a:pt x="7367588" y="0"/>
                </a:cubicBezTo>
                <a:cubicBezTo>
                  <a:pt x="7602096" y="-3210"/>
                  <a:pt x="7757195" y="35084"/>
                  <a:pt x="8025003" y="0"/>
                </a:cubicBezTo>
                <a:cubicBezTo>
                  <a:pt x="8292811" y="-35084"/>
                  <a:pt x="8300795" y="44614"/>
                  <a:pt x="8501063" y="0"/>
                </a:cubicBezTo>
                <a:cubicBezTo>
                  <a:pt x="8701331" y="-44614"/>
                  <a:pt x="8945232" y="54427"/>
                  <a:pt x="9067800" y="0"/>
                </a:cubicBezTo>
                <a:cubicBezTo>
                  <a:pt x="9111741" y="151973"/>
                  <a:pt x="9035185" y="333188"/>
                  <a:pt x="9067800" y="445770"/>
                </a:cubicBezTo>
                <a:cubicBezTo>
                  <a:pt x="9100415" y="558352"/>
                  <a:pt x="9043870" y="719070"/>
                  <a:pt x="9067800" y="857250"/>
                </a:cubicBezTo>
                <a:cubicBezTo>
                  <a:pt x="8863890" y="865891"/>
                  <a:pt x="8686209" y="801270"/>
                  <a:pt x="8410385" y="857250"/>
                </a:cubicBezTo>
                <a:cubicBezTo>
                  <a:pt x="8134561" y="913230"/>
                  <a:pt x="8143671" y="815065"/>
                  <a:pt x="8025003" y="857250"/>
                </a:cubicBezTo>
                <a:cubicBezTo>
                  <a:pt x="7906335" y="899435"/>
                  <a:pt x="7448199" y="782434"/>
                  <a:pt x="7276910" y="857250"/>
                </a:cubicBezTo>
                <a:cubicBezTo>
                  <a:pt x="7105621" y="932066"/>
                  <a:pt x="6895693" y="791156"/>
                  <a:pt x="6710172" y="857250"/>
                </a:cubicBezTo>
                <a:cubicBezTo>
                  <a:pt x="6524651" y="923344"/>
                  <a:pt x="6460215" y="842311"/>
                  <a:pt x="6324791" y="857250"/>
                </a:cubicBezTo>
                <a:cubicBezTo>
                  <a:pt x="6189367" y="872189"/>
                  <a:pt x="6019600" y="799923"/>
                  <a:pt x="5758053" y="857250"/>
                </a:cubicBezTo>
                <a:cubicBezTo>
                  <a:pt x="5496506" y="914577"/>
                  <a:pt x="5526301" y="832412"/>
                  <a:pt x="5463350" y="857250"/>
                </a:cubicBezTo>
                <a:cubicBezTo>
                  <a:pt x="5400399" y="882088"/>
                  <a:pt x="5279197" y="857229"/>
                  <a:pt x="5168646" y="857250"/>
                </a:cubicBezTo>
                <a:cubicBezTo>
                  <a:pt x="5058095" y="857271"/>
                  <a:pt x="4768637" y="792414"/>
                  <a:pt x="4601909" y="857250"/>
                </a:cubicBezTo>
                <a:cubicBezTo>
                  <a:pt x="4435181" y="922086"/>
                  <a:pt x="4388457" y="838727"/>
                  <a:pt x="4216527" y="857250"/>
                </a:cubicBezTo>
                <a:cubicBezTo>
                  <a:pt x="4044597" y="875773"/>
                  <a:pt x="3725184" y="823692"/>
                  <a:pt x="3559112" y="857250"/>
                </a:cubicBezTo>
                <a:cubicBezTo>
                  <a:pt x="3393041" y="890808"/>
                  <a:pt x="3313770" y="851499"/>
                  <a:pt x="3173730" y="857250"/>
                </a:cubicBezTo>
                <a:cubicBezTo>
                  <a:pt x="3033690" y="863001"/>
                  <a:pt x="2679586" y="813247"/>
                  <a:pt x="2516315" y="857250"/>
                </a:cubicBezTo>
                <a:cubicBezTo>
                  <a:pt x="2353045" y="901253"/>
                  <a:pt x="2346090" y="843945"/>
                  <a:pt x="2221611" y="857250"/>
                </a:cubicBezTo>
                <a:cubicBezTo>
                  <a:pt x="2097132" y="870555"/>
                  <a:pt x="1729278" y="846727"/>
                  <a:pt x="1564196" y="857250"/>
                </a:cubicBezTo>
                <a:cubicBezTo>
                  <a:pt x="1399115" y="867773"/>
                  <a:pt x="1256526" y="817835"/>
                  <a:pt x="1178814" y="857250"/>
                </a:cubicBezTo>
                <a:cubicBezTo>
                  <a:pt x="1101102" y="896665"/>
                  <a:pt x="965959" y="829983"/>
                  <a:pt x="884111" y="857250"/>
                </a:cubicBezTo>
                <a:cubicBezTo>
                  <a:pt x="802263" y="884517"/>
                  <a:pt x="664000" y="819252"/>
                  <a:pt x="498729" y="857250"/>
                </a:cubicBezTo>
                <a:cubicBezTo>
                  <a:pt x="333458" y="895248"/>
                  <a:pt x="171191" y="835266"/>
                  <a:pt x="0" y="857250"/>
                </a:cubicBezTo>
                <a:cubicBezTo>
                  <a:pt x="-46584" y="662923"/>
                  <a:pt x="344" y="554445"/>
                  <a:pt x="0" y="445770"/>
                </a:cubicBezTo>
                <a:cubicBezTo>
                  <a:pt x="-344" y="337095"/>
                  <a:pt x="27367" y="182530"/>
                  <a:pt x="0" y="0"/>
                </a:cubicBezTo>
                <a:close/>
              </a:path>
            </a:pathLst>
          </a:custGeom>
          <a:noFill/>
          <a:ln w="0">
            <a:noFill/>
            <a:prstDash val="solid"/>
          </a:ln>
        </p:spPr>
        <p:txBody>
          <a:bodyPr anchor="ctr"/>
          <a:lstStyle/>
          <a:p>
            <a:r>
              <a:rPr>
                <a:solidFill>
                  <a:srgbClr val="FFFFFF"/>
                </a:solidFill>
              </a:rPr>
              <a:t>The School welcomes students from </a:t>
            </a:r>
            <a:r>
              <a:rPr b="1">
                <a:solidFill>
                  <a:srgbClr val="F4D35E"/>
                </a:solidFill>
              </a:rPr>
              <a:t>every region of Brazil</a:t>
            </a:r>
            <a:r>
              <a:rPr>
                <a:solidFill>
                  <a:srgbClr val="FFFFFF"/>
                </a:solidFill>
              </a:rPr>
              <a:t> and from other </a:t>
            </a:r>
            <a:r>
              <a:rPr b="1">
                <a:solidFill>
                  <a:srgbClr val="F4D35E"/>
                </a:solidFill>
              </a:rPr>
              <a:t>Latin American countries</a:t>
            </a:r>
            <a:r>
              <a:rPr>
                <a:solidFill>
                  <a:srgbClr val="FFFFFF"/>
                </a:solidFill>
              </a:rPr>
              <a:t>—many from institutions far from major research centers, with limited access to advanced laboratories.</a:t>
            </a:r>
          </a:p>
        </p:txBody>
      </p:sp>
      <p:pic>
        <p:nvPicPr>
          <p:cNvPr id="269" name="Imagem 16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62250" y="45529500"/>
            <a:ext cx="2110740" cy="422148"/>
          </a:xfrm>
          <a:prstGeom prst="rect">
            <a:avLst/>
          </a:prstGeom>
        </p:spPr>
      </p:pic>
      <p:pic>
        <p:nvPicPr>
          <p:cNvPr id="270" name="Imagem 16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45243750"/>
            <a:ext cx="2260283" cy="1033463"/>
          </a:xfrm>
          <a:prstGeom prst="rect">
            <a:avLst/>
          </a:prstGeom>
        </p:spPr>
      </p:pic>
      <p:pic>
        <p:nvPicPr>
          <p:cNvPr id="271" name="Imagem 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352425" y="41719500"/>
            <a:ext cx="3590925" cy="2133600"/>
          </a:xfrm>
          <a:prstGeom prst="roundRect">
            <a:avLst>
              <a:gd name="adj" fmla="val 5769"/>
            </a:avLst>
          </a:prstGeom>
        </p:spPr>
      </p:pic>
      <p:sp>
        <p:nvSpPr>
          <p:cNvPr id="176" name="Visit the EAFExp website">
            <a:hlinkClick r:id="rId15"/>
            <a:extLst>
              <a:ext uri="{FF2B5EF4-FFF2-40B4-BE49-F238E27FC236}">
                <a16:creationId xmlns:a16="http://schemas.microsoft.com/office/drawing/2014/main" id="{0CC16813-B061-47B0-B79B-A0B1D4200565}"/>
              </a:ext>
            </a:extLst>
          </p:cNvPr>
          <p:cNvSpPr>
            <a:spLocks noGrp="1"/>
          </p:cNvSpPr>
          <p:nvPr/>
        </p:nvSpPr>
        <p:spPr>
          <a:xfrm>
            <a:off x="381000" y="43957891"/>
            <a:ext cx="2933700" cy="977900"/>
          </a:xfrm>
          <a:prstGeom prst="rect">
            <a:avLst/>
          </a:prstGeom>
          <a:blipFill>
            <a:blip r:embed="rId16"/>
            <a:stretch/>
          </a:blip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77" name="Visit the CBPF website">
            <a:hlinkClick r:id="rId17"/>
            <a:extLst>
              <a:ext uri="{FF2B5EF4-FFF2-40B4-BE49-F238E27FC236}">
                <a16:creationId xmlns:a16="http://schemas.microsoft.com/office/drawing/2014/main" id="{B8098F6B-A941-41D9-B725-91C5CFC7C9C8}"/>
              </a:ext>
            </a:extLst>
          </p:cNvPr>
          <p:cNvSpPr>
            <a:spLocks noGrp="1"/>
          </p:cNvSpPr>
          <p:nvPr/>
        </p:nvSpPr>
        <p:spPr>
          <a:xfrm>
            <a:off x="3676650" y="43957891"/>
            <a:ext cx="2933700" cy="977900"/>
          </a:xfrm>
          <a:prstGeom prst="rect">
            <a:avLst/>
          </a:prstGeom>
          <a:blipFill>
            <a:blip r:embed="rId18"/>
            <a:stretch/>
          </a:blip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78" name="Email the EAFExp team">
            <a:hlinkClick r:id="rId19"/>
            <a:extLst>
              <a:ext uri="{FF2B5EF4-FFF2-40B4-BE49-F238E27FC236}">
                <a16:creationId xmlns:a16="http://schemas.microsoft.com/office/drawing/2014/main" id="{8AA7E137-C510-4ADE-94D6-854AE807B751}"/>
              </a:ext>
            </a:extLst>
          </p:cNvPr>
          <p:cNvSpPr>
            <a:spLocks noGrp="1"/>
          </p:cNvSpPr>
          <p:nvPr/>
        </p:nvSpPr>
        <p:spPr>
          <a:xfrm>
            <a:off x="6972300" y="43957891"/>
            <a:ext cx="2933700" cy="977900"/>
          </a:xfrm>
          <a:prstGeom prst="rect">
            <a:avLst/>
          </a:prstGeom>
          <a:blipFill>
            <a:blip r:embed="rId20"/>
            <a:stretch/>
          </a:blip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977B6AE-EC99-AD5A-D76D-A785B73BE5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0" y="2304691"/>
            <a:ext cx="2328536" cy="1064915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172578164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450</Words>
  <Application>Microsoft Macintosh PowerPoint</Application>
  <DocSecurity>0</DocSecurity>
  <PresentationFormat>Personalizar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Calibri</vt:lpstr>
      <vt:lpstr>ChatGPT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Laboratorio de Materiais Magnéticos Multifuncionais</cp:lastModifiedBy>
  <cp:revision>2</cp:revision>
  <dcterms:created xsi:type="dcterms:W3CDTF">2026-09-07T19:29:08Z</dcterms:created>
  <dcterms:modified xsi:type="dcterms:W3CDTF">2026-09-07T20:09:15Z</dcterms:modified>
</cp:coreProperties>
</file>