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b14cb8fabf546a5" /><Relationship Type="http://schemas.openxmlformats.org/officeDocument/2006/relationships/extended-properties" Target="/docProps/app.xml" Id="R46a49056b5a847db" /><Relationship Type="http://schemas.openxmlformats.org/officeDocument/2006/relationships/officeDocument" Target="/ppt/presentation.xml" Id="R9cb3958b19df49e4" /></Relationships>
</file>

<file path=ppt/presentation.xml><?xml version="1.0" encoding="utf-8"?>
<p:presentation xmlns:p="http://schemas.openxmlformats.org/presentationml/2006/main">
  <p:sldMasterIdLst>
    <p:sldMasterId xmlns:r="http://schemas.openxmlformats.org/officeDocument/2006/relationships" id="2147483648" r:id="Ra18b5d959dca45d4"/>
  </p:sldMasterIdLst>
  <p:notesMasterIdLst>
    <p:notesMasterId xmlns:r="http://schemas.openxmlformats.org/officeDocument/2006/relationships" r:id="Rc96aa62251cc41f5"/>
  </p:notesMasterIdLst>
  <p:sldIdLst>
    <p:sldId xmlns:r="http://schemas.openxmlformats.org/officeDocument/2006/relationships" id="256" r:id="Rb7985fbc682745c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91f15ce71d24dcd" /><Relationship Type="http://schemas.openxmlformats.org/officeDocument/2006/relationships/slideMaster" Target="/ppt/slideMasters/slideMaster1.xml" Id="Ra18b5d959dca45d4" /><Relationship Type="http://schemas.openxmlformats.org/officeDocument/2006/relationships/notesMaster" Target="/ppt/notesMasters/notesMaster1.xml" Id="Rc96aa62251cc41f5" /><Relationship Type="http://schemas.openxmlformats.org/officeDocument/2006/relationships/presProps" Target="/ppt/presProps.xml" Id="Ra8b1ac0a27484268" /><Relationship Type="http://schemas.openxmlformats.org/officeDocument/2006/relationships/tableStyles" Target="/ppt/tableStyles.xml" Id="Re4d6986242b84c22" /><Relationship Type="http://schemas.openxmlformats.org/officeDocument/2006/relationships/slide" Target="/ppt/slides/slide1.xml" Id="Rb7985fbc682745c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25e0f31bd2145d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10ª EAFExp">
      <a:dk1>
        <a:srgbClr val="101123"/>
      </a:dk1>
      <a:lt1>
        <a:srgbClr val="FFFFFF"/>
      </a:lt1>
      <a:dk2>
        <a:srgbClr val="101123"/>
      </a:dk2>
      <a:lt2>
        <a:srgbClr val="B5E2E5"/>
      </a:lt2>
      <a:accent1>
        <a:srgbClr val="DF5A62"/>
      </a:accent1>
      <a:accent2>
        <a:srgbClr val="63D6DD"/>
      </a:accent2>
      <a:accent3>
        <a:srgbClr val="B5E2E5"/>
      </a:accent3>
      <a:accent4>
        <a:srgbClr val="913CBD"/>
      </a:accent4>
      <a:accent5>
        <a:srgbClr val="FFFFFF"/>
      </a:accent5>
      <a:accent6>
        <a:srgbClr val="31999F"/>
      </a:accent6>
      <a:hlink>
        <a:srgbClr val="63D6DD"/>
      </a:hlink>
      <a:folHlink>
        <a:srgbClr val="63D6DD"/>
      </a:folHlink>
    </a:clrScheme>
    <a:fontScheme name="Office">
      <a:majorFont>
        <a:latin typeface="Calibri Light"/>
        <a:ea typeface="Calibri Light"/>
        <a:cs typeface="Calibri Light"/>
      </a:majorFont>
      <a:minorFont>
        <a:latin typeface="Calibri"/>
        <a:ea typeface="Calibri"/>
        <a:cs typeface="Calibri"/>
      </a:minorFont>
    </a:fontScheme>
    <a:fmtScheme name="10ª EAFExp">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9a09cac9a1942cd" /><Relationship Type="http://schemas.openxmlformats.org/officeDocument/2006/relationships/notesMaster" Target="/ppt/notesMasters/notesMaster1.xml" Id="R826646881b454e7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10th Advanced School of Experimental Physics at CBPF. In-person activities take place from 15 to 26 February 2027 in Urca, Rio de Janeiro, Brazil. Applications run from 15 September to 15 October 2026. The School welcomes undergraduate and graduate students in physics and related fields, from institutions in Brazil and abroad. Eleven experimental modules are offered; each participant joins one module throughout the two weeks.</a:t>
            </a:r>
          </a:p>
          <a:p xmlns:a="http://schemas.openxmlformats.org/drawingml/2006/main">
            <a:r>
              <a:t>Information and applications: https://eafexp.pages.cbpf.br/2027/en/</a:t>
            </a:r>
          </a:p>
          <a:p xmlns:a="http://schemas.openxmlformats.org/drawingml/2006/main">
            <a:r>
              <a:t>Contact: eafexp@cbpf.br</a:t>
            </a:r>
          </a:p>
          <a:p xmlns:a="http://schemas.openxmlformats.org/drawingml/2006/main">
            <a:r>
              <a:t>Sources: the School website supplied as 2027-main(3).zip; original illustration and logo supplied by the user; APRESENTAÇÃO EAFEXP 10_Identidade Visual(6).pdf. Visual identity: Carlos Henrique Viviani and Claudia Fleury, Amperdesign.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2e67083752e4733"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7a23eb924634637" /><Relationship Type="http://schemas.openxmlformats.org/officeDocument/2006/relationships/slideLayout" Target="/ppt/slideLayouts/slideLayout1.xml" Id="R7122ed66086b4773"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122ed66086b477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10ª EAFExp">
      <a:dk1>
        <a:srgbClr val="101123"/>
      </a:dk1>
      <a:lt1>
        <a:srgbClr val="FFFFFF"/>
      </a:lt1>
      <a:dk2>
        <a:srgbClr val="101123"/>
      </a:dk2>
      <a:lt2>
        <a:srgbClr val="B5E2E5"/>
      </a:lt2>
      <a:accent1>
        <a:srgbClr val="DF5A62"/>
      </a:accent1>
      <a:accent2>
        <a:srgbClr val="63D6DD"/>
      </a:accent2>
      <a:accent3>
        <a:srgbClr val="B5E2E5"/>
      </a:accent3>
      <a:accent4>
        <a:srgbClr val="913CBD"/>
      </a:accent4>
      <a:accent5>
        <a:srgbClr val="FFFFFF"/>
      </a:accent5>
      <a:accent6>
        <a:srgbClr val="31999F"/>
      </a:accent6>
      <a:hlink>
        <a:srgbClr val="63D6DD"/>
      </a:hlink>
      <a:folHlink>
        <a:srgbClr val="63D6DD"/>
      </a:folHlink>
    </a:clrScheme>
    <a:fontScheme name="Office">
      <a:majorFont>
        <a:latin typeface="Calibri Light"/>
        <a:ea typeface="Calibri Light"/>
        <a:cs typeface="Calibri Light"/>
      </a:majorFont>
      <a:minorFont>
        <a:latin typeface="Calibri"/>
        <a:ea typeface="Calibri"/>
        <a:cs typeface="Calibri"/>
      </a:minorFont>
    </a:fontScheme>
    <a:fmtScheme name="10ª EAFExp">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2719f47beb974c62" /><Relationship Type="http://schemas.openxmlformats.org/officeDocument/2006/relationships/image" Target="/ppt/media/image.jpeg" Id="R5d71905983e24d46" /><Relationship Type="http://schemas.openxmlformats.org/officeDocument/2006/relationships/image" Target="/ppt/media/image.png" Id="Rc8fbe7e55e034034" /><Relationship Type="http://schemas.openxmlformats.org/officeDocument/2006/relationships/image" Target="/ppt/media/image2.png" Id="R47b4cbba3ff24344" /><Relationship Type="http://schemas.openxmlformats.org/officeDocument/2006/relationships/hyperlink" Target="https://eafexp.pages.cbpf.br/2027/en/" TargetMode="External" Id="Re1f494cdbe7f4944" /><Relationship Type="http://schemas.openxmlformats.org/officeDocument/2006/relationships/notesSlide" Target="/ppt/notesSlides/notesSlide1.xml" Id="R4eb99287ab1b4dff" /></Relationships>
</file>

<file path=ppt/slides/slide1.xml><?xml version="1.0" encoding="utf-8"?>
<p:sld xmlns:p="http://schemas.openxmlformats.org/presentationml/2006/main">
  <p:cSld>
    <p:bg>
      <p:bgPr>
        <a:solidFill xmlns:a="http://schemas.openxmlformats.org/drawingml/2006/main">
          <a:srgbClr val="101123"/>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5d71905983e24d46"/>
          <a:srcRect xmlns:a="http://schemas.openxmlformats.org/drawingml/2006/main" l="0" t="1285" r="0" b="1285"/>
          <a:stretch xmlns:a="http://schemas.openxmlformats.org/drawingml/2006/main">
            <a:fillRect l="0" t="0" r="0" b="0"/>
          </a:stretch>
        </p:blipFill>
        <p:spPr>
          <a:xfrm xmlns:a="http://schemas.openxmlformats.org/drawingml/2006/main">
            <a:off x="0" y="0"/>
            <a:ext cx="5905500" cy="6858000"/>
          </a:xfrm>
          <a:prstGeom xmlns:a="http://schemas.openxmlformats.org/drawingml/2006/main" prst="rect">
            <a:avLst/>
          </a:prstGeom>
        </p:spPr>
      </p:pic>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c8fbe7e55e034034"/>
          <a:stretch xmlns:a="http://schemas.openxmlformats.org/drawingml/2006/main"/>
        </p:blipFill>
        <p:spPr>
          <a:xfrm xmlns:a="http://schemas.openxmlformats.org/drawingml/2006/main">
            <a:off x="6200775" y="381197"/>
            <a:ext cx="5505450" cy="1361681"/>
          </a:xfrm>
          <a:prstGeom xmlns:a="http://schemas.openxmlformats.org/drawingml/2006/main" prst="rect">
            <a:avLst/>
          </a:prstGeom>
        </p:spPr>
      </p:pic>
      <p:sp>
        <p:nvSpPr>
          <p:cNvPr id="3" name="text-0">
            <a:extLst xmlns:a="http://schemas.openxmlformats.org/drawingml/2006/main">
              <a:ext uri="{FF2B5EF4-FFF2-40B4-BE49-F238E27FC236}">
                <a16:creationId xmlns:a16="http://schemas.microsoft.com/office/drawing/2014/main" id="{850ECDAA-6B2D-44F9-803E-D66845651665}"/>
              </a:ext>
            </a:extLst>
          </p:cNvPr>
          <p:cNvSpPr>
            <a:spLocks xmlns:a="http://schemas.openxmlformats.org/drawingml/2006/main" noGrp="1"/>
          </p:cNvSpPr>
          <p:nvPr/>
        </p:nvSpPr>
        <p:spPr>
          <a:xfrm xmlns:a="http://schemas.openxmlformats.org/drawingml/2006/main">
            <a:off x="6219825" y="1971675"/>
            <a:ext cx="54673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625" b="1">
                <a:solidFill>
                  <a:srgbClr val="FFFFFF"/>
                </a:solidFill>
                <a:latin typeface="Arial"/>
                <a:ea typeface="Arial"/>
                <a:cs typeface="Arial"/>
              </a:defRPr>
            </a:pPr>
            <a:r>
              <a:rPr sz="2625" b="1">
                <a:solidFill>
                  <a:srgbClr val="FFFFFF"/>
                </a:solidFill>
                <a:latin typeface="Arial"/>
                <a:ea typeface="Arial"/>
                <a:cs typeface="Arial"/>
              </a:rPr>
              <a:t>Advanced School of</a:t>
            </a:r>
          </a:p>
          <a:p xmlns:a="http://schemas.openxmlformats.org/drawingml/2006/main">
            <a:pPr algn="l">
              <a:buNone/>
              <a:defRPr sz="2625" b="1">
                <a:solidFill>
                  <a:srgbClr val="FFFFFF"/>
                </a:solidFill>
                <a:latin typeface="Arial"/>
                <a:ea typeface="Arial"/>
                <a:cs typeface="Arial"/>
              </a:defRPr>
            </a:pPr>
            <a:r>
              <a:rPr sz="2625" b="1">
                <a:solidFill>
                  <a:srgbClr val="FFFFFF"/>
                </a:solidFill>
                <a:latin typeface="Arial"/>
                <a:ea typeface="Arial"/>
                <a:cs typeface="Arial"/>
              </a:rPr>
              <a:t>Experimental Physics</a:t>
            </a:r>
          </a:p>
        </p:txBody>
      </p:sp>
      <p:sp>
        <p:nvSpPr>
          <p:cNvPr id="4" name="text-1">
            <a:extLst xmlns:a="http://schemas.openxmlformats.org/drawingml/2006/main">
              <a:ext uri="{FF2B5EF4-FFF2-40B4-BE49-F238E27FC236}">
                <a16:creationId xmlns:a16="http://schemas.microsoft.com/office/drawing/2014/main" id="{8FC0BB07-4044-4B49-99D2-ED93457A5CB9}"/>
              </a:ext>
            </a:extLst>
          </p:cNvPr>
          <p:cNvSpPr>
            <a:spLocks xmlns:a="http://schemas.openxmlformats.org/drawingml/2006/main" noGrp="1"/>
          </p:cNvSpPr>
          <p:nvPr/>
        </p:nvSpPr>
        <p:spPr>
          <a:xfrm xmlns:a="http://schemas.openxmlformats.org/drawingml/2006/main">
            <a:off x="6219825" y="2962275"/>
            <a:ext cx="5524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625" b="1">
                <a:solidFill>
                  <a:srgbClr val="FFFFFF"/>
                </a:solidFill>
                <a:latin typeface="Arial"/>
                <a:ea typeface="Arial"/>
                <a:cs typeface="Arial"/>
              </a:defRPr>
            </a:pPr>
            <a:r>
              <a:rPr sz="2625" b="1">
                <a:solidFill>
                  <a:srgbClr val="FFFFFF"/>
                </a:solidFill>
                <a:latin typeface="Arial"/>
                <a:ea typeface="Arial"/>
                <a:cs typeface="Arial"/>
              </a:rPr>
              <a:t>15–26 February 2027</a:t>
            </a:r>
          </a:p>
        </p:txBody>
      </p:sp>
      <p:sp>
        <p:nvSpPr>
          <p:cNvPr id="5" name="text-2">
            <a:extLst xmlns:a="http://schemas.openxmlformats.org/drawingml/2006/main">
              <a:ext uri="{FF2B5EF4-FFF2-40B4-BE49-F238E27FC236}">
                <a16:creationId xmlns:a16="http://schemas.microsoft.com/office/drawing/2014/main" id="{115F981E-A594-4B75-8151-7D77F644B409}"/>
              </a:ext>
            </a:extLst>
          </p:cNvPr>
          <p:cNvSpPr>
            <a:spLocks xmlns:a="http://schemas.openxmlformats.org/drawingml/2006/main" noGrp="1"/>
          </p:cNvSpPr>
          <p:nvPr/>
        </p:nvSpPr>
        <p:spPr>
          <a:xfrm xmlns:a="http://schemas.openxmlformats.org/drawingml/2006/main">
            <a:off x="6219825" y="3457575"/>
            <a:ext cx="5524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100" b="0">
                <a:solidFill>
                  <a:srgbClr val="B5E2E5"/>
                </a:solidFill>
                <a:latin typeface="Arial"/>
                <a:ea typeface="Arial"/>
                <a:cs typeface="Arial"/>
              </a:defRPr>
            </a:pPr>
            <a:r>
              <a:rPr sz="2100" b="0">
                <a:solidFill>
                  <a:srgbClr val="B5E2E5"/>
                </a:solidFill>
                <a:latin typeface="Arial"/>
                <a:ea typeface="Arial"/>
                <a:cs typeface="Arial"/>
              </a:rPr>
              <a:t>CBPF, Urca, Rio de Janeiro, Brazil</a:t>
            </a:r>
          </a:p>
        </p:txBody>
      </p:sp>
      <p:sp>
        <p:nvSpPr>
          <p:cNvPr id="6" name="text-3">
            <a:extLst xmlns:a="http://schemas.openxmlformats.org/drawingml/2006/main">
              <a:ext uri="{FF2B5EF4-FFF2-40B4-BE49-F238E27FC236}">
                <a16:creationId xmlns:a16="http://schemas.microsoft.com/office/drawing/2014/main" id="{7C4313E5-1C22-484B-9887-AC781FCC0A0F}"/>
              </a:ext>
            </a:extLst>
          </p:cNvPr>
          <p:cNvSpPr>
            <a:spLocks xmlns:a="http://schemas.openxmlformats.org/drawingml/2006/main" noGrp="1"/>
          </p:cNvSpPr>
          <p:nvPr/>
        </p:nvSpPr>
        <p:spPr>
          <a:xfrm xmlns:a="http://schemas.openxmlformats.org/drawingml/2006/main">
            <a:off x="6219825" y="4038600"/>
            <a:ext cx="5514975"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250" b="1">
                <a:solidFill>
                  <a:srgbClr val="63D6DD"/>
                </a:solidFill>
                <a:latin typeface="Arial"/>
                <a:ea typeface="Arial"/>
                <a:cs typeface="Arial"/>
              </a:defRPr>
            </a:pPr>
            <a:r>
              <a:rPr sz="2250" b="1">
                <a:solidFill>
                  <a:srgbClr val="63D6DD"/>
                </a:solidFill>
                <a:latin typeface="Arial"/>
                <a:ea typeface="Arial"/>
                <a:cs typeface="Arial"/>
              </a:rPr>
              <a:t>11 experimental modules</a:t>
            </a:r>
          </a:p>
        </p:txBody>
      </p:sp>
      <p:sp>
        <p:nvSpPr>
          <p:cNvPr id="7" name="text-4">
            <a:extLst xmlns:a="http://schemas.openxmlformats.org/drawingml/2006/main">
              <a:ext uri="{FF2B5EF4-FFF2-40B4-BE49-F238E27FC236}">
                <a16:creationId xmlns:a16="http://schemas.microsoft.com/office/drawing/2014/main" id="{19285764-BF18-4CA9-926A-79CFC4E211AD}"/>
              </a:ext>
            </a:extLst>
          </p:cNvPr>
          <p:cNvSpPr>
            <a:spLocks xmlns:a="http://schemas.openxmlformats.org/drawingml/2006/main" noGrp="1"/>
          </p:cNvSpPr>
          <p:nvPr/>
        </p:nvSpPr>
        <p:spPr>
          <a:xfrm xmlns:a="http://schemas.openxmlformats.org/drawingml/2006/main">
            <a:off x="6219825" y="4448175"/>
            <a:ext cx="54387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75" b="0">
                <a:solidFill>
                  <a:srgbClr val="FFFFFF"/>
                </a:solidFill>
                <a:latin typeface="Arial"/>
                <a:ea typeface="Arial"/>
                <a:cs typeface="Arial"/>
              </a:defRPr>
            </a:pPr>
            <a:r>
              <a:rPr sz="1875" b="0">
                <a:solidFill>
                  <a:srgbClr val="FFFFFF"/>
                </a:solidFill>
                <a:latin typeface="Arial"/>
                <a:ea typeface="Arial"/>
                <a:cs typeface="Arial"/>
              </a:rPr>
              <a:t>Two weeks of research in the laboratory</a:t>
            </a:r>
          </a:p>
        </p:txBody>
      </p:sp>
      <p:sp>
        <p:nvSpPr>
          <p:cNvPr id="8" name="text-5">
            <a:extLst xmlns:a="http://schemas.openxmlformats.org/drawingml/2006/main">
              <a:ext uri="{FF2B5EF4-FFF2-40B4-BE49-F238E27FC236}">
                <a16:creationId xmlns:a16="http://schemas.microsoft.com/office/drawing/2014/main" id="{A0D96E6E-E3BF-4D1B-9A4D-3FD590E24400}"/>
              </a:ext>
            </a:extLst>
          </p:cNvPr>
          <p:cNvSpPr>
            <a:spLocks xmlns:a="http://schemas.openxmlformats.org/drawingml/2006/main" noGrp="1"/>
          </p:cNvSpPr>
          <p:nvPr/>
        </p:nvSpPr>
        <p:spPr>
          <a:xfrm xmlns:a="http://schemas.openxmlformats.org/drawingml/2006/main">
            <a:off x="6219825" y="4886325"/>
            <a:ext cx="5438775"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00" b="0">
                <a:solidFill>
                  <a:srgbClr val="FFFFFF"/>
                </a:solidFill>
                <a:latin typeface="Arial"/>
                <a:ea typeface="Arial"/>
                <a:cs typeface="Arial"/>
              </a:defRPr>
            </a:pPr>
            <a:r>
              <a:rPr sz="1800" b="0">
                <a:solidFill>
                  <a:srgbClr val="FFFFFF"/>
                </a:solidFill>
                <a:latin typeface="Arial"/>
                <a:ea typeface="Arial"/>
                <a:cs typeface="Arial"/>
              </a:rPr>
              <a:t>For undergraduate and graduate students</a:t>
            </a:r>
          </a:p>
          <a:p xmlns:a="http://schemas.openxmlformats.org/drawingml/2006/main">
            <a:pPr algn="l">
              <a:buNone/>
              <a:defRPr sz="1800" b="0">
                <a:solidFill>
                  <a:srgbClr val="FFFFFF"/>
                </a:solidFill>
                <a:latin typeface="Arial"/>
                <a:ea typeface="Arial"/>
                <a:cs typeface="Arial"/>
              </a:defRPr>
            </a:pPr>
            <a:r>
              <a:rPr sz="1800" b="0">
                <a:solidFill>
                  <a:srgbClr val="FFFFFF"/>
                </a:solidFill>
                <a:latin typeface="Arial"/>
                <a:ea typeface="Arial"/>
                <a:cs typeface="Arial"/>
              </a:rPr>
              <a:t>in physics and related fields</a:t>
            </a:r>
          </a:p>
        </p:txBody>
      </p:sp>
      <p:sp>
        <p:nvSpPr>
          <p:cNvPr id="9" name="text-6">
            <a:extLst xmlns:a="http://schemas.openxmlformats.org/drawingml/2006/main">
              <a:ext uri="{FF2B5EF4-FFF2-40B4-BE49-F238E27FC236}">
                <a16:creationId xmlns:a16="http://schemas.microsoft.com/office/drawing/2014/main" id="{604780DF-7AB9-4CFE-8922-95BBB1E0BF7E}"/>
              </a:ext>
            </a:extLst>
          </p:cNvPr>
          <p:cNvSpPr>
            <a:spLocks xmlns:a="http://schemas.openxmlformats.org/drawingml/2006/main" noGrp="1"/>
          </p:cNvSpPr>
          <p:nvPr/>
        </p:nvSpPr>
        <p:spPr>
          <a:xfrm xmlns:a="http://schemas.openxmlformats.org/drawingml/2006/main">
            <a:off x="6219825" y="5572125"/>
            <a:ext cx="38004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650" b="1">
                <a:solidFill>
                  <a:srgbClr val="DF5A62"/>
                </a:solidFill>
                <a:latin typeface="Arial"/>
                <a:ea typeface="Arial"/>
                <a:cs typeface="Arial"/>
              </a:defRPr>
            </a:pPr>
            <a:r>
              <a:rPr sz="1650" b="1">
                <a:solidFill>
                  <a:srgbClr val="DF5A62"/>
                </a:solidFill>
                <a:latin typeface="Arial"/>
                <a:ea typeface="Arial"/>
                <a:cs typeface="Arial"/>
              </a:rPr>
              <a:t>APPLICATIONS</a:t>
            </a:r>
          </a:p>
        </p:txBody>
      </p:sp>
      <p:sp>
        <p:nvSpPr>
          <p:cNvPr id="10" name="text-7">
            <a:extLst xmlns:a="http://schemas.openxmlformats.org/drawingml/2006/main">
              <a:ext uri="{FF2B5EF4-FFF2-40B4-BE49-F238E27FC236}">
                <a16:creationId xmlns:a16="http://schemas.microsoft.com/office/drawing/2014/main" id="{F26E0184-E8D9-4FFA-94AC-1E68D6B1B98D}"/>
              </a:ext>
            </a:extLst>
          </p:cNvPr>
          <p:cNvSpPr>
            <a:spLocks xmlns:a="http://schemas.openxmlformats.org/drawingml/2006/main" noGrp="1"/>
          </p:cNvSpPr>
          <p:nvPr/>
        </p:nvSpPr>
        <p:spPr>
          <a:xfrm xmlns:a="http://schemas.openxmlformats.org/drawingml/2006/main">
            <a:off x="6219825" y="5886450"/>
            <a:ext cx="39433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1">
                <a:solidFill>
                  <a:srgbClr val="FFFFFF"/>
                </a:solidFill>
                <a:latin typeface="Arial"/>
                <a:ea typeface="Arial"/>
                <a:cs typeface="Arial"/>
              </a:defRPr>
            </a:pPr>
            <a:r>
              <a:rPr sz="2325" b="1">
                <a:solidFill>
                  <a:srgbClr val="FFFFFF"/>
                </a:solidFill>
                <a:latin typeface="Arial"/>
                <a:ea typeface="Arial"/>
                <a:cs typeface="Arial"/>
              </a:rPr>
              <a:t>15 Sep – 15 Oct 2026</a:t>
            </a:r>
          </a:p>
        </p:txBody>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47b4cbba3ff24344"/>
          <a:stretch xmlns:a="http://schemas.openxmlformats.org/drawingml/2006/main"/>
        </p:blipFill>
        <p:spPr>
          <a:xfrm xmlns:a="http://schemas.openxmlformats.org/drawingml/2006/main" flipH="0" flipV="0">
            <a:off x="10420350" y="5410200"/>
            <a:ext cx="1181100" cy="1181100"/>
          </a:xfrm>
          <a:prstGeom xmlns:a="http://schemas.openxmlformats.org/drawingml/2006/main" prst="rect">
            <a:avLst/>
          </a:prstGeom>
        </p:spPr>
      </p:pic>
      <p:sp>
        <p:nvSpPr>
          <p:cNvPr id="12" name="text-8">
            <a:extLst xmlns:a="http://schemas.openxmlformats.org/drawingml/2006/main">
              <a:ext uri="{FF2B5EF4-FFF2-40B4-BE49-F238E27FC236}">
                <a16:creationId xmlns:a16="http://schemas.microsoft.com/office/drawing/2014/main" id="{DA10F6FF-821B-4372-A31C-61018CF7A065}"/>
              </a:ext>
            </a:extLst>
          </p:cNvPr>
          <p:cNvSpPr>
            <a:spLocks xmlns:a="http://schemas.openxmlformats.org/drawingml/2006/main" noGrp="1"/>
          </p:cNvSpPr>
          <p:nvPr/>
        </p:nvSpPr>
        <p:spPr>
          <a:xfrm xmlns:a="http://schemas.openxmlformats.org/drawingml/2006/main">
            <a:off x="6219825" y="6315075"/>
            <a:ext cx="39433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650" b="0">
                <a:solidFill>
                  <a:srgbClr val="63D6DD"/>
                </a:solidFill>
                <a:latin typeface="Arial"/>
                <a:ea typeface="Arial"/>
                <a:cs typeface="Arial"/>
              </a:defRPr>
            </a:pPr>
            <a:r>
              <a:rPr sz="1650" u="none">
                <a:solidFill>
                  <a:srgbClr val="63D6DD"/>
                </a:solidFill>
                <a:latin typeface="Arial"/>
                <a:ea typeface="Arial"/>
                <a:cs typeface="Arial"/>
                <a:hlinkClick xmlns:r="http://schemas.openxmlformats.org/officeDocument/2006/relationships" r:id="Re1f494cdbe7f4944"/>
              </a:rPr>
              <a:t>eafexp.cbpf.br</a:t>
            </a:r>
          </a:p>
        </p:txBody>
      </p:sp>
    </p:spTree>
    <p:extLst>
      <p:ext uri="{BB962C8B-B14F-4D97-AF65-F5344CB8AC3E}">
        <p14:creationId xmlns:p14="http://schemas.microsoft.com/office/powerpoint/2010/main" val="281052320"/>
      </p:ext>
    </p:extLst>
  </p:cSld>
</p:sld>
</file>

<file path=ppt/theme/theme1.xml><?xml version="1.0" encoding="utf-8"?>
<a:theme xmlns:a="http://schemas.openxmlformats.org/drawingml/2006/main" name="ChatGPT">
  <a:themeElements>
    <a:clrScheme name="10ª EAFExp">
      <a:dk1>
        <a:srgbClr val="101123"/>
      </a:dk1>
      <a:lt1>
        <a:srgbClr val="FFFFFF"/>
      </a:lt1>
      <a:dk2>
        <a:srgbClr val="101123"/>
      </a:dk2>
      <a:lt2>
        <a:srgbClr val="B5E2E5"/>
      </a:lt2>
      <a:accent1>
        <a:srgbClr val="DF5A62"/>
      </a:accent1>
      <a:accent2>
        <a:srgbClr val="63D6DD"/>
      </a:accent2>
      <a:accent3>
        <a:srgbClr val="B5E2E5"/>
      </a:accent3>
      <a:accent4>
        <a:srgbClr val="913CBD"/>
      </a:accent4>
      <a:accent5>
        <a:srgbClr val="FFFFFF"/>
      </a:accent5>
      <a:accent6>
        <a:srgbClr val="31999F"/>
      </a:accent6>
      <a:hlink>
        <a:srgbClr val="63D6DD"/>
      </a:hlink>
      <a:folHlink>
        <a:srgbClr val="63D6DD"/>
      </a:folHlink>
    </a:clrScheme>
    <a:fontScheme name="Office">
      <a:majorFont>
        <a:latin typeface="Calibri Light"/>
        <a:ea typeface="Calibri Light"/>
        <a:cs typeface="Calibri Light"/>
      </a:majorFont>
      <a:minorFont>
        <a:latin typeface="Calibri"/>
        <a:ea typeface="Calibri"/>
        <a:cs typeface="Calibri"/>
      </a:minorFont>
    </a:fontScheme>
    <a:fmtScheme name="10ª EAFExp">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2026-09-12T09:24:57.4840000Z</dcterms:created>
  <dcterms:modified xsi:type="dcterms:W3CDTF">2026-09-12T09:24:57.4840000Z</dcterms:modified>
</coreProperties>
</file>